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3" r:id="rId4"/>
    <p:sldId id="261" r:id="rId5"/>
    <p:sldId id="260" r:id="rId6"/>
    <p:sldId id="262" r:id="rId7"/>
    <p:sldId id="267" r:id="rId8"/>
    <p:sldId id="268" r:id="rId9"/>
    <p:sldId id="265" r:id="rId10"/>
    <p:sldId id="266" r:id="rId11"/>
    <p:sldId id="269" r:id="rId12"/>
    <p:sldId id="270" r:id="rId13"/>
    <p:sldId id="271" r:id="rId14"/>
    <p:sldId id="272" r:id="rId15"/>
    <p:sldId id="274" r:id="rId16"/>
    <p:sldId id="273" r:id="rId17"/>
    <p:sldId id="275" r:id="rId18"/>
  </p:sld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3F81"/>
    <a:srgbClr val="FF8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394" autoAdjust="0"/>
  </p:normalViewPr>
  <p:slideViewPr>
    <p:cSldViewPr snapToGrid="0">
      <p:cViewPr>
        <p:scale>
          <a:sx n="50" d="100"/>
          <a:sy n="50" d="100"/>
        </p:scale>
        <p:origin x="540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wmf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wmf>
</file>

<file path=ppt/media/image3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5ABC5-E1D9-431F-9759-FC3E79CF4C31}" type="datetimeFigureOut">
              <a:rPr lang="pt-BR" smtClean="0"/>
              <a:t>05/07/2020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87621-65EF-4E08-9B9B-14CD82E17A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9126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5ABC5-E1D9-431F-9759-FC3E79CF4C31}" type="datetimeFigureOut">
              <a:rPr lang="pt-BR" smtClean="0"/>
              <a:t>05/07/2020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87621-65EF-4E08-9B9B-14CD82E17A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1898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5ABC5-E1D9-431F-9759-FC3E79CF4C31}" type="datetimeFigureOut">
              <a:rPr lang="pt-BR" smtClean="0"/>
              <a:t>05/07/2020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87621-65EF-4E08-9B9B-14CD82E17A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6539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5ABC5-E1D9-431F-9759-FC3E79CF4C31}" type="datetimeFigureOut">
              <a:rPr lang="pt-BR" smtClean="0"/>
              <a:t>05/07/2020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87621-65EF-4E08-9B9B-14CD82E17A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5638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5ABC5-E1D9-431F-9759-FC3E79CF4C31}" type="datetimeFigureOut">
              <a:rPr lang="pt-BR" smtClean="0"/>
              <a:t>05/07/2020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87621-65EF-4E08-9B9B-14CD82E17A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7845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5ABC5-E1D9-431F-9759-FC3E79CF4C31}" type="datetimeFigureOut">
              <a:rPr lang="pt-BR" smtClean="0"/>
              <a:t>05/07/2020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87621-65EF-4E08-9B9B-14CD82E17A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4511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5ABC5-E1D9-431F-9759-FC3E79CF4C31}" type="datetimeFigureOut">
              <a:rPr lang="pt-BR" smtClean="0"/>
              <a:t>05/07/2020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87621-65EF-4E08-9B9B-14CD82E17A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5705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5ABC5-E1D9-431F-9759-FC3E79CF4C31}" type="datetimeFigureOut">
              <a:rPr lang="pt-BR" smtClean="0"/>
              <a:t>05/07/2020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87621-65EF-4E08-9B9B-14CD82E17A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3978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5ABC5-E1D9-431F-9759-FC3E79CF4C31}" type="datetimeFigureOut">
              <a:rPr lang="pt-BR" smtClean="0"/>
              <a:t>05/07/2020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87621-65EF-4E08-9B9B-14CD82E17A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3758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5ABC5-E1D9-431F-9759-FC3E79CF4C31}" type="datetimeFigureOut">
              <a:rPr lang="pt-BR" smtClean="0"/>
              <a:t>05/07/2020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87621-65EF-4E08-9B9B-14CD82E17A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8797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5ABC5-E1D9-431F-9759-FC3E79CF4C31}" type="datetimeFigureOut">
              <a:rPr lang="pt-BR" smtClean="0"/>
              <a:t>05/07/2020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87621-65EF-4E08-9B9B-14CD82E17A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5873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C5ABC5-E1D9-431F-9759-FC3E79CF4C31}" type="datetimeFigureOut">
              <a:rPr lang="pt-BR" smtClean="0"/>
              <a:t>05/07/2020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87621-65EF-4E08-9B9B-14CD82E17A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71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hfmultiferramentas.com.br/torquimetro-19-110-n-m-com-encaixe-3-8pol-ktc-160201-strom.html?gclid=EAIaIQobChMI6M-Poou06gIVDwiRCh0X5gnbEAQYBSABEgIRNfD_BwE" TargetMode="External"/><Relationship Id="rId5" Type="http://schemas.openxmlformats.org/officeDocument/2006/relationships/image" Target="../media/image24.jpg"/><Relationship Id="rId4" Type="http://schemas.openxmlformats.org/officeDocument/2006/relationships/image" Target="../media/image2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9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A7EC39BF-DDED-4DAF-B7D6-0700A2EF57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7CC094EA-0E62-418F-BED6-BCDFD31C3C25}"/>
              </a:ext>
            </a:extLst>
          </p:cNvPr>
          <p:cNvSpPr txBox="1"/>
          <p:nvPr/>
        </p:nvSpPr>
        <p:spPr>
          <a:xfrm>
            <a:off x="10134600" y="1200150"/>
            <a:ext cx="97345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  <a:latin typeface="Copperplate Gothic Bold" panose="020E0705020206020404" pitchFamily="34" charset="0"/>
              </a:rPr>
              <a:t>Grupo Charlie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80D4011F-7C6B-48FC-A30F-7196900DD5EF}"/>
              </a:ext>
            </a:extLst>
          </p:cNvPr>
          <p:cNvSpPr txBox="1"/>
          <p:nvPr/>
        </p:nvSpPr>
        <p:spPr>
          <a:xfrm>
            <a:off x="10458450" y="2266950"/>
            <a:ext cx="71885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</a:rPr>
              <a:t>Projeto integrador Transversal 4.0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EE3354E-12C7-40BF-A61F-73619272930E}"/>
              </a:ext>
            </a:extLst>
          </p:cNvPr>
          <p:cNvSpPr txBox="1"/>
          <p:nvPr/>
        </p:nvSpPr>
        <p:spPr>
          <a:xfrm>
            <a:off x="10420350" y="4558725"/>
            <a:ext cx="51639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Prof. Cliente: Felix </a:t>
            </a:r>
            <a:r>
              <a:rPr lang="pt-BR" sz="3200" dirty="0" err="1">
                <a:solidFill>
                  <a:schemeClr val="bg1"/>
                </a:solidFill>
              </a:rPr>
              <a:t>Strottmann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6A00500B-2415-4EF5-92A9-7093F4F81A64}"/>
              </a:ext>
            </a:extLst>
          </p:cNvPr>
          <p:cNvSpPr txBox="1"/>
          <p:nvPr/>
        </p:nvSpPr>
        <p:spPr>
          <a:xfrm>
            <a:off x="10420350" y="5121520"/>
            <a:ext cx="63851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Prof. Orientador: Alexandre </a:t>
            </a:r>
            <a:r>
              <a:rPr lang="pt-BR" sz="3200" dirty="0" err="1">
                <a:solidFill>
                  <a:schemeClr val="bg1"/>
                </a:solidFill>
              </a:rPr>
              <a:t>Zaramela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6ED950B0-A54D-4110-9B49-C7C650FD8D02}"/>
              </a:ext>
            </a:extLst>
          </p:cNvPr>
          <p:cNvSpPr txBox="1"/>
          <p:nvPr/>
        </p:nvSpPr>
        <p:spPr>
          <a:xfrm>
            <a:off x="10458450" y="6722400"/>
            <a:ext cx="4320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Componentes do  grupo:</a:t>
            </a:r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C9092ADA-4546-46DE-85A1-FE5BC32BB775}"/>
              </a:ext>
            </a:extLst>
          </p:cNvPr>
          <p:cNvCxnSpPr>
            <a:cxnSpLocks/>
          </p:cNvCxnSpPr>
          <p:nvPr/>
        </p:nvCxnSpPr>
        <p:spPr>
          <a:xfrm>
            <a:off x="9985528" y="6179639"/>
            <a:ext cx="80167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6E591C55-2DEA-4B04-94C1-74BECC362F84}"/>
              </a:ext>
            </a:extLst>
          </p:cNvPr>
          <p:cNvSpPr txBox="1"/>
          <p:nvPr/>
        </p:nvSpPr>
        <p:spPr>
          <a:xfrm>
            <a:off x="10420350" y="7580242"/>
            <a:ext cx="3512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Paulo Rafael Ribeiro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40C2AC81-30FA-416F-94DD-29E47415D287}"/>
              </a:ext>
            </a:extLst>
          </p:cNvPr>
          <p:cNvSpPr txBox="1"/>
          <p:nvPr/>
        </p:nvSpPr>
        <p:spPr>
          <a:xfrm>
            <a:off x="10420350" y="8087126"/>
            <a:ext cx="47874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Ricardo </a:t>
            </a:r>
            <a:r>
              <a:rPr lang="pt-BR" sz="3200" dirty="0" err="1">
                <a:solidFill>
                  <a:schemeClr val="bg1"/>
                </a:solidFill>
              </a:rPr>
              <a:t>Donizeti</a:t>
            </a:r>
            <a:r>
              <a:rPr lang="pt-BR" sz="3200" dirty="0">
                <a:solidFill>
                  <a:schemeClr val="bg1"/>
                </a:solidFill>
              </a:rPr>
              <a:t> dos Santos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FD2A15A4-94E8-4C4C-B0D1-24E97B941A80}"/>
              </a:ext>
            </a:extLst>
          </p:cNvPr>
          <p:cNvSpPr txBox="1"/>
          <p:nvPr/>
        </p:nvSpPr>
        <p:spPr>
          <a:xfrm>
            <a:off x="10439400" y="8630272"/>
            <a:ext cx="38210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Thiago dos Reis Souza</a:t>
            </a:r>
          </a:p>
        </p:txBody>
      </p:sp>
    </p:spTree>
    <p:extLst>
      <p:ext uri="{BB962C8B-B14F-4D97-AF65-F5344CB8AC3E}">
        <p14:creationId xmlns:p14="http://schemas.microsoft.com/office/powerpoint/2010/main" val="1130168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2252A52-2460-4937-860C-717CBB2E3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6FB005B5-D996-470C-9F7F-ECBCBF4AB1DA}"/>
              </a:ext>
            </a:extLst>
          </p:cNvPr>
          <p:cNvSpPr txBox="1"/>
          <p:nvPr/>
        </p:nvSpPr>
        <p:spPr>
          <a:xfrm>
            <a:off x="6908262" y="614874"/>
            <a:ext cx="117416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700" dirty="0">
                <a:solidFill>
                  <a:schemeClr val="bg1"/>
                </a:solidFill>
                <a:latin typeface="Copperplate Gothic Bold" panose="020E0705020206020404" pitchFamily="34" charset="0"/>
              </a:rPr>
              <a:t>Especificações da Ferramenta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ED69D2AF-D35C-435F-B139-8EBD7B283C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195" y="1357312"/>
            <a:ext cx="2132752" cy="2132752"/>
          </a:xfrm>
          <a:prstGeom prst="rect">
            <a:avLst/>
          </a:prstGeom>
        </p:spPr>
      </p:pic>
      <p:sp>
        <p:nvSpPr>
          <p:cNvPr id="43" name="CaixaDeTexto 42">
            <a:extLst>
              <a:ext uri="{FF2B5EF4-FFF2-40B4-BE49-F238E27FC236}">
                <a16:creationId xmlns:a16="http://schemas.microsoft.com/office/drawing/2014/main" id="{D3D4B06C-C2CF-4466-9649-01C609A9C984}"/>
              </a:ext>
            </a:extLst>
          </p:cNvPr>
          <p:cNvSpPr txBox="1"/>
          <p:nvPr/>
        </p:nvSpPr>
        <p:spPr>
          <a:xfrm>
            <a:off x="666750" y="5457046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Especificações Técnicas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27496D6F-91D9-4BD8-B5D9-DB55E2C3D243}"/>
              </a:ext>
            </a:extLst>
          </p:cNvPr>
          <p:cNvSpPr txBox="1"/>
          <p:nvPr/>
        </p:nvSpPr>
        <p:spPr>
          <a:xfrm>
            <a:off x="666750" y="6109119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FF0000"/>
                </a:solidFill>
                <a:effectLst/>
              </a:rPr>
              <a:t>• Compatibilidade</a:t>
            </a:r>
            <a:endParaRPr lang="pt-BR" sz="3200" dirty="0">
              <a:solidFill>
                <a:srgbClr val="FF0000"/>
              </a:solidFill>
            </a:endParaRP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0A8DD021-C59F-4061-B7C6-91D07F135B4F}"/>
              </a:ext>
            </a:extLst>
          </p:cNvPr>
          <p:cNvSpPr txBox="1"/>
          <p:nvPr/>
        </p:nvSpPr>
        <p:spPr>
          <a:xfrm>
            <a:off x="666750" y="4152900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Funcionalidade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9A130743-303F-4601-AEDF-3565BB269556}"/>
              </a:ext>
            </a:extLst>
          </p:cNvPr>
          <p:cNvSpPr txBox="1"/>
          <p:nvPr/>
        </p:nvSpPr>
        <p:spPr>
          <a:xfrm>
            <a:off x="666750" y="4804973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Utilização</a:t>
            </a:r>
            <a:endParaRPr lang="pt-BR" sz="3200" dirty="0">
              <a:solidFill>
                <a:schemeClr val="bg1"/>
              </a:solidFill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CAA1502-0100-4D79-A31B-700C38A518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831" y="6898333"/>
            <a:ext cx="5556520" cy="2495192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B6415941-E118-452B-95CD-C06B314A58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390060" y="4152900"/>
            <a:ext cx="4611440" cy="2579690"/>
          </a:xfrm>
          <a:prstGeom prst="rect">
            <a:avLst/>
          </a:prstGeom>
        </p:spPr>
      </p:pic>
      <p:sp>
        <p:nvSpPr>
          <p:cNvPr id="52" name="CaixaDeTexto 51">
            <a:extLst>
              <a:ext uri="{FF2B5EF4-FFF2-40B4-BE49-F238E27FC236}">
                <a16:creationId xmlns:a16="http://schemas.microsoft.com/office/drawing/2014/main" id="{37081DA6-5D3A-409A-8C2E-2CC0725D3007}"/>
              </a:ext>
            </a:extLst>
          </p:cNvPr>
          <p:cNvSpPr txBox="1"/>
          <p:nvPr/>
        </p:nvSpPr>
        <p:spPr>
          <a:xfrm>
            <a:off x="8212633" y="2720816"/>
            <a:ext cx="790366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200" b="1" dirty="0" err="1"/>
              <a:t>Torquímetro</a:t>
            </a:r>
            <a:r>
              <a:rPr lang="pt-BR" sz="3200" b="1" dirty="0"/>
              <a:t> 19-110 </a:t>
            </a:r>
            <a:r>
              <a:rPr lang="pt-BR" sz="3200" b="1" dirty="0" err="1"/>
              <a:t>N.m</a:t>
            </a:r>
            <a:r>
              <a:rPr lang="pt-BR" sz="3200" b="1" dirty="0"/>
              <a:t> com Encaixe 3/8Pol</a:t>
            </a:r>
          </a:p>
          <a:p>
            <a:pPr algn="ctr"/>
            <a:r>
              <a:rPr lang="pt-BR" sz="3200" b="1" dirty="0"/>
              <a:t> KTC-160201 - </a:t>
            </a:r>
            <a:r>
              <a:rPr lang="pt-BR" sz="3200" b="1" dirty="0" err="1"/>
              <a:t>Strom</a:t>
            </a:r>
            <a:endParaRPr lang="pt-BR" sz="3200" b="1" dirty="0"/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7D16B06C-ABBE-4BA2-A027-B1A1257BD8FA}"/>
              </a:ext>
            </a:extLst>
          </p:cNvPr>
          <p:cNvSpPr txBox="1"/>
          <p:nvPr/>
        </p:nvSpPr>
        <p:spPr>
          <a:xfrm>
            <a:off x="13284994" y="6838980"/>
            <a:ext cx="404336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b="1" dirty="0"/>
              <a:t>Comprimento:</a:t>
            </a:r>
            <a:r>
              <a:rPr lang="pt-BR" sz="3200" dirty="0"/>
              <a:t> 400mm</a:t>
            </a:r>
          </a:p>
          <a:p>
            <a:r>
              <a:rPr lang="pt-BR" sz="3200" b="1" dirty="0"/>
              <a:t>Peso:</a:t>
            </a:r>
            <a:r>
              <a:rPr lang="pt-BR" sz="3200" dirty="0"/>
              <a:t> 1 Kg</a:t>
            </a:r>
          </a:p>
          <a:p>
            <a:r>
              <a:rPr lang="pt-BR" sz="3200" b="1" dirty="0"/>
              <a:t>Torque </a:t>
            </a:r>
            <a:r>
              <a:rPr lang="pt-BR" sz="3200" b="1" dirty="0" err="1"/>
              <a:t>Nm</a:t>
            </a:r>
            <a:r>
              <a:rPr lang="pt-BR" sz="3200" b="1" dirty="0"/>
              <a:t>:</a:t>
            </a:r>
            <a:r>
              <a:rPr lang="pt-BR" sz="3200" dirty="0"/>
              <a:t> 19-110</a:t>
            </a:r>
          </a:p>
          <a:p>
            <a:r>
              <a:rPr lang="pt-BR" sz="3200" b="1" dirty="0"/>
              <a:t>Encaixe:</a:t>
            </a:r>
            <a:r>
              <a:rPr lang="pt-BR" sz="3200" dirty="0"/>
              <a:t> 3/8"</a:t>
            </a:r>
          </a:p>
          <a:p>
            <a:r>
              <a:rPr lang="pt-BR" sz="3200" b="1" dirty="0"/>
              <a:t>Marca:</a:t>
            </a:r>
            <a:r>
              <a:rPr lang="pt-BR" sz="3200" dirty="0"/>
              <a:t> </a:t>
            </a:r>
            <a:r>
              <a:rPr lang="pt-BR" sz="3200" dirty="0" err="1"/>
              <a:t>Strom</a:t>
            </a:r>
            <a:endParaRPr lang="pt-BR" sz="3200" dirty="0"/>
          </a:p>
          <a:p>
            <a:r>
              <a:rPr lang="pt-BR" sz="3200" b="1" dirty="0"/>
              <a:t>Link: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510CE9EE-B069-4E23-8FAF-D65C78C32DC9}"/>
              </a:ext>
            </a:extLst>
          </p:cNvPr>
          <p:cNvSpPr txBox="1"/>
          <p:nvPr/>
        </p:nvSpPr>
        <p:spPr>
          <a:xfrm>
            <a:off x="14125074" y="9266321"/>
            <a:ext cx="23374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accent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(Clique Aqui)</a:t>
            </a:r>
            <a:endParaRPr lang="pt-BR" sz="3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0914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2252A52-2460-4937-860C-717CBB2E3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6FB005B5-D996-470C-9F7F-ECBCBF4AB1DA}"/>
              </a:ext>
            </a:extLst>
          </p:cNvPr>
          <p:cNvSpPr txBox="1"/>
          <p:nvPr/>
        </p:nvSpPr>
        <p:spPr>
          <a:xfrm>
            <a:off x="8813134" y="632424"/>
            <a:ext cx="63767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700" dirty="0">
                <a:solidFill>
                  <a:schemeClr val="bg1"/>
                </a:solidFill>
                <a:latin typeface="Copperplate Gothic Bold" panose="020E0705020206020404" pitchFamily="34" charset="0"/>
              </a:rPr>
              <a:t>Desenhos e Cotas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F9CF272-8F84-4A77-82AD-2DA61AB40B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284" y="1336283"/>
            <a:ext cx="2549663" cy="2549663"/>
          </a:xfrm>
          <a:prstGeom prst="rect">
            <a:avLst/>
          </a:prstGeom>
        </p:spPr>
      </p:pic>
      <p:sp>
        <p:nvSpPr>
          <p:cNvPr id="45" name="CaixaDeTexto 44">
            <a:extLst>
              <a:ext uri="{FF2B5EF4-FFF2-40B4-BE49-F238E27FC236}">
                <a16:creationId xmlns:a16="http://schemas.microsoft.com/office/drawing/2014/main" id="{0A8DD021-C59F-4061-B7C6-91D07F135B4F}"/>
              </a:ext>
            </a:extLst>
          </p:cNvPr>
          <p:cNvSpPr txBox="1"/>
          <p:nvPr/>
        </p:nvSpPr>
        <p:spPr>
          <a:xfrm>
            <a:off x="666750" y="4152900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FF0000"/>
                </a:solidFill>
                <a:effectLst/>
              </a:rPr>
              <a:t>• Cotas</a:t>
            </a:r>
            <a:endParaRPr lang="pt-BR" sz="3200" dirty="0">
              <a:solidFill>
                <a:srgbClr val="FF0000"/>
              </a:solidFill>
            </a:endParaRP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9A130743-303F-4601-AEDF-3565BB269556}"/>
              </a:ext>
            </a:extLst>
          </p:cNvPr>
          <p:cNvSpPr txBox="1"/>
          <p:nvPr/>
        </p:nvSpPr>
        <p:spPr>
          <a:xfrm>
            <a:off x="666750" y="4804973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Vista em Perspectiva</a:t>
            </a:r>
            <a:endParaRPr lang="pt-BR" sz="3200" dirty="0">
              <a:solidFill>
                <a:schemeClr val="bg1"/>
              </a:solidFill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C6F72225-C8FC-468E-A64D-133DD0EA22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2724" y="6632452"/>
            <a:ext cx="4329670" cy="307125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43A4BF97-F240-4082-B068-CCA6DDB6EF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8202" y="3179430"/>
            <a:ext cx="5087342" cy="345302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1A822B45-3482-4DB9-90B3-6EFE5A0D4B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6964" y="7005263"/>
            <a:ext cx="4224536" cy="2020828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94B982D1-43E1-47AA-AD6C-C5A073725A2B}"/>
              </a:ext>
            </a:extLst>
          </p:cNvPr>
          <p:cNvSpPr txBox="1"/>
          <p:nvPr/>
        </p:nvSpPr>
        <p:spPr>
          <a:xfrm>
            <a:off x="8130052" y="3645068"/>
            <a:ext cx="26987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000" dirty="0">
                <a:solidFill>
                  <a:srgbClr val="133F81"/>
                </a:solidFill>
              </a:rPr>
              <a:t>Chave A</a:t>
            </a:r>
          </a:p>
        </p:txBody>
      </p:sp>
    </p:spTree>
    <p:extLst>
      <p:ext uri="{BB962C8B-B14F-4D97-AF65-F5344CB8AC3E}">
        <p14:creationId xmlns:p14="http://schemas.microsoft.com/office/powerpoint/2010/main" val="2476776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2252A52-2460-4937-860C-717CBB2E3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6FB005B5-D996-470C-9F7F-ECBCBF4AB1DA}"/>
              </a:ext>
            </a:extLst>
          </p:cNvPr>
          <p:cNvSpPr txBox="1"/>
          <p:nvPr/>
        </p:nvSpPr>
        <p:spPr>
          <a:xfrm>
            <a:off x="8813134" y="632424"/>
            <a:ext cx="63767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700" dirty="0">
                <a:solidFill>
                  <a:schemeClr val="bg1"/>
                </a:solidFill>
                <a:latin typeface="Copperplate Gothic Bold" panose="020E0705020206020404" pitchFamily="34" charset="0"/>
              </a:rPr>
              <a:t>Desenhos e Cotas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F9CF272-8F84-4A77-82AD-2DA61AB40B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284" y="1336283"/>
            <a:ext cx="2549663" cy="2549663"/>
          </a:xfrm>
          <a:prstGeom prst="rect">
            <a:avLst/>
          </a:prstGeom>
        </p:spPr>
      </p:pic>
      <p:sp>
        <p:nvSpPr>
          <p:cNvPr id="45" name="CaixaDeTexto 44">
            <a:extLst>
              <a:ext uri="{FF2B5EF4-FFF2-40B4-BE49-F238E27FC236}">
                <a16:creationId xmlns:a16="http://schemas.microsoft.com/office/drawing/2014/main" id="{0A8DD021-C59F-4061-B7C6-91D07F135B4F}"/>
              </a:ext>
            </a:extLst>
          </p:cNvPr>
          <p:cNvSpPr txBox="1"/>
          <p:nvPr/>
        </p:nvSpPr>
        <p:spPr>
          <a:xfrm>
            <a:off x="666750" y="4152900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Cotas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9A130743-303F-4601-AEDF-3565BB269556}"/>
              </a:ext>
            </a:extLst>
          </p:cNvPr>
          <p:cNvSpPr txBox="1"/>
          <p:nvPr/>
        </p:nvSpPr>
        <p:spPr>
          <a:xfrm>
            <a:off x="666750" y="4804973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FF0000"/>
                </a:solidFill>
                <a:effectLst/>
              </a:rPr>
              <a:t>• Vista em Perspectiva</a:t>
            </a:r>
            <a:endParaRPr lang="pt-BR" sz="3200" dirty="0">
              <a:solidFill>
                <a:srgbClr val="FF0000"/>
              </a:solidFill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94B982D1-43E1-47AA-AD6C-C5A073725A2B}"/>
              </a:ext>
            </a:extLst>
          </p:cNvPr>
          <p:cNvSpPr txBox="1"/>
          <p:nvPr/>
        </p:nvSpPr>
        <p:spPr>
          <a:xfrm>
            <a:off x="10225552" y="2368718"/>
            <a:ext cx="26987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000" dirty="0">
                <a:solidFill>
                  <a:srgbClr val="133F81"/>
                </a:solidFill>
              </a:rPr>
              <a:t>Chave A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902D1F3-3B7B-4338-BCCF-EA674FAA1F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1371" y="3780337"/>
            <a:ext cx="5827114" cy="5827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0550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2252A52-2460-4937-860C-717CBB2E36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6FB005B5-D996-470C-9F7F-ECBCBF4AB1DA}"/>
              </a:ext>
            </a:extLst>
          </p:cNvPr>
          <p:cNvSpPr txBox="1"/>
          <p:nvPr/>
        </p:nvSpPr>
        <p:spPr>
          <a:xfrm>
            <a:off x="7410450" y="666757"/>
            <a:ext cx="9296400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700" dirty="0">
                <a:solidFill>
                  <a:schemeClr val="bg1"/>
                </a:solidFill>
                <a:latin typeface="Copperplate Gothic Bold" panose="020E0705020206020404" pitchFamily="34" charset="0"/>
              </a:rPr>
              <a:t>Materiais e Especificações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0A8DD021-C59F-4061-B7C6-91D07F135B4F}"/>
              </a:ext>
            </a:extLst>
          </p:cNvPr>
          <p:cNvSpPr txBox="1"/>
          <p:nvPr/>
        </p:nvSpPr>
        <p:spPr>
          <a:xfrm>
            <a:off x="666750" y="4152900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FF0000"/>
                </a:solidFill>
                <a:effectLst/>
              </a:rPr>
              <a:t>• </a:t>
            </a:r>
            <a:r>
              <a:rPr lang="pt-BR" sz="3200" b="1" dirty="0">
                <a:solidFill>
                  <a:srgbClr val="FF0000"/>
                </a:solidFill>
              </a:rPr>
              <a:t>Aço Cromo - Vanádio</a:t>
            </a:r>
            <a:endParaRPr lang="pt-BR" sz="3200" dirty="0">
              <a:solidFill>
                <a:srgbClr val="FF0000"/>
              </a:solidFill>
            </a:endParaRP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9A130743-303F-4601-AEDF-3565BB269556}"/>
              </a:ext>
            </a:extLst>
          </p:cNvPr>
          <p:cNvSpPr txBox="1"/>
          <p:nvPr/>
        </p:nvSpPr>
        <p:spPr>
          <a:xfrm>
            <a:off x="666750" y="4804973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Propriedades Mecânicas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C9B7D313-AB10-4F78-924E-5F11C8ED382C}"/>
              </a:ext>
            </a:extLst>
          </p:cNvPr>
          <p:cNvSpPr txBox="1"/>
          <p:nvPr/>
        </p:nvSpPr>
        <p:spPr>
          <a:xfrm>
            <a:off x="7921813" y="2829770"/>
            <a:ext cx="790366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200" b="1" dirty="0"/>
              <a:t>Aço Cromo Vanádio</a:t>
            </a:r>
          </a:p>
          <a:p>
            <a:pPr algn="ctr"/>
            <a:r>
              <a:rPr lang="pt-BR" sz="3200" b="1" dirty="0"/>
              <a:t>SAE 6150</a:t>
            </a:r>
          </a:p>
          <a:p>
            <a:pPr algn="ctr"/>
            <a:endParaRPr lang="pt-BR" sz="3200" b="1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8ACFAF8D-863B-41AF-988A-15E0E78A36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523" y="1158725"/>
            <a:ext cx="2549663" cy="2549663"/>
          </a:xfrm>
          <a:prstGeom prst="rect">
            <a:avLst/>
          </a:prstGeom>
        </p:spPr>
      </p:pic>
      <p:sp>
        <p:nvSpPr>
          <p:cNvPr id="9" name="AutoShape 2">
            <a:extLst>
              <a:ext uri="{FF2B5EF4-FFF2-40B4-BE49-F238E27FC236}">
                <a16:creationId xmlns:a16="http://schemas.microsoft.com/office/drawing/2014/main" id="{E8831D18-B34B-40E0-93E3-7155AE5D33C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graphicFrame>
        <p:nvGraphicFramePr>
          <p:cNvPr id="13" name="Objeto 12">
            <a:extLst>
              <a:ext uri="{FF2B5EF4-FFF2-40B4-BE49-F238E27FC236}">
                <a16:creationId xmlns:a16="http://schemas.microsoft.com/office/drawing/2014/main" id="{73AB1BC2-E22C-4B10-A87B-7F16886EF7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9039051"/>
              </p:ext>
            </p:extLst>
          </p:nvPr>
        </p:nvGraphicFramePr>
        <p:xfrm>
          <a:off x="6414355" y="5072649"/>
          <a:ext cx="3335152" cy="32424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Image" r:id="rId5" imgW="7314120" imgH="7111080" progId="Photoshop.Image.21">
                  <p:embed/>
                </p:oleObj>
              </mc:Choice>
              <mc:Fallback>
                <p:oleObj name="Image" r:id="rId5" imgW="7314120" imgH="7111080" progId="Photoshop.Image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414355" y="5072649"/>
                        <a:ext cx="3335152" cy="32424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CaixaDeTexto 16">
            <a:extLst>
              <a:ext uri="{FF2B5EF4-FFF2-40B4-BE49-F238E27FC236}">
                <a16:creationId xmlns:a16="http://schemas.microsoft.com/office/drawing/2014/main" id="{80ECF288-7908-4865-93AC-0504F7CF60FD}"/>
              </a:ext>
            </a:extLst>
          </p:cNvPr>
          <p:cNvSpPr txBox="1"/>
          <p:nvPr/>
        </p:nvSpPr>
        <p:spPr>
          <a:xfrm>
            <a:off x="10704292" y="4775708"/>
            <a:ext cx="716626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O Cromo Vanádio é um tipo especial de aço formado pela combinação de diferentes ligas, que juntas proporcionam propriedades  físicas  específicas de  tolerância a carga, resistência à corrosão, dureza e comportamento.</a:t>
            </a:r>
          </a:p>
        </p:txBody>
      </p:sp>
    </p:spTree>
    <p:extLst>
      <p:ext uri="{BB962C8B-B14F-4D97-AF65-F5344CB8AC3E}">
        <p14:creationId xmlns:p14="http://schemas.microsoft.com/office/powerpoint/2010/main" val="29282330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2252A52-2460-4937-860C-717CBB2E3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6FB005B5-D996-470C-9F7F-ECBCBF4AB1DA}"/>
              </a:ext>
            </a:extLst>
          </p:cNvPr>
          <p:cNvSpPr txBox="1"/>
          <p:nvPr/>
        </p:nvSpPr>
        <p:spPr>
          <a:xfrm>
            <a:off x="7410450" y="666757"/>
            <a:ext cx="9296400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700" dirty="0">
                <a:solidFill>
                  <a:schemeClr val="bg1"/>
                </a:solidFill>
                <a:latin typeface="Copperplate Gothic Bold" panose="020E0705020206020404" pitchFamily="34" charset="0"/>
              </a:rPr>
              <a:t>Materiais e Especificações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0A8DD021-C59F-4061-B7C6-91D07F135B4F}"/>
              </a:ext>
            </a:extLst>
          </p:cNvPr>
          <p:cNvSpPr txBox="1"/>
          <p:nvPr/>
        </p:nvSpPr>
        <p:spPr>
          <a:xfrm>
            <a:off x="666750" y="4152900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</a:t>
            </a:r>
            <a:r>
              <a:rPr lang="pt-BR" sz="3200" b="1" dirty="0">
                <a:solidFill>
                  <a:schemeClr val="bg1"/>
                </a:solidFill>
              </a:rPr>
              <a:t>Aço Cromo - Vanádio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9A130743-303F-4601-AEDF-3565BB269556}"/>
              </a:ext>
            </a:extLst>
          </p:cNvPr>
          <p:cNvSpPr txBox="1"/>
          <p:nvPr/>
        </p:nvSpPr>
        <p:spPr>
          <a:xfrm>
            <a:off x="666750" y="4804973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FF0000"/>
                </a:solidFill>
                <a:effectLst/>
              </a:rPr>
              <a:t>• Propriedades Mecânicas</a:t>
            </a:r>
            <a:endParaRPr lang="pt-BR" sz="3200" dirty="0">
              <a:solidFill>
                <a:srgbClr val="FF0000"/>
              </a:solidFill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C9B7D313-AB10-4F78-924E-5F11C8ED382C}"/>
              </a:ext>
            </a:extLst>
          </p:cNvPr>
          <p:cNvSpPr txBox="1"/>
          <p:nvPr/>
        </p:nvSpPr>
        <p:spPr>
          <a:xfrm>
            <a:off x="7921813" y="2829770"/>
            <a:ext cx="790366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200" b="1" dirty="0"/>
              <a:t>Aço Cromo Vanádio</a:t>
            </a:r>
          </a:p>
          <a:p>
            <a:pPr algn="ctr"/>
            <a:r>
              <a:rPr lang="pt-BR" sz="3200" b="1" dirty="0"/>
              <a:t>SAE 6150</a:t>
            </a:r>
          </a:p>
          <a:p>
            <a:pPr algn="ctr"/>
            <a:endParaRPr lang="pt-BR" sz="3200" b="1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8ACFAF8D-863B-41AF-988A-15E0E78A36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523" y="1158725"/>
            <a:ext cx="2549663" cy="2549663"/>
          </a:xfrm>
          <a:prstGeom prst="rect">
            <a:avLst/>
          </a:prstGeom>
        </p:spPr>
      </p:pic>
      <p:sp>
        <p:nvSpPr>
          <p:cNvPr id="9" name="AutoShape 2">
            <a:extLst>
              <a:ext uri="{FF2B5EF4-FFF2-40B4-BE49-F238E27FC236}">
                <a16:creationId xmlns:a16="http://schemas.microsoft.com/office/drawing/2014/main" id="{E8831D18-B34B-40E0-93E3-7155AE5D33C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793D6FA8-311F-490E-9866-EBD0EDBBEC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0959" y="4399431"/>
            <a:ext cx="6335382" cy="526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5885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2252A52-2460-4937-860C-717CBB2E3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84"/>
            <a:ext cx="18288000" cy="102870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6FB005B5-D996-470C-9F7F-ECBCBF4AB1DA}"/>
              </a:ext>
            </a:extLst>
          </p:cNvPr>
          <p:cNvSpPr txBox="1"/>
          <p:nvPr/>
        </p:nvSpPr>
        <p:spPr>
          <a:xfrm>
            <a:off x="7410450" y="666757"/>
            <a:ext cx="10461914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700" dirty="0">
                <a:solidFill>
                  <a:schemeClr val="bg1"/>
                </a:solidFill>
                <a:latin typeface="Copperplate Gothic Bold" panose="020E0705020206020404" pitchFamily="34" charset="0"/>
              </a:rPr>
              <a:t>Desenvolvimento Analítico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0A8DD021-C59F-4061-B7C6-91D07F135B4F}"/>
              </a:ext>
            </a:extLst>
          </p:cNvPr>
          <p:cNvSpPr txBox="1"/>
          <p:nvPr/>
        </p:nvSpPr>
        <p:spPr>
          <a:xfrm>
            <a:off x="666750" y="4152900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FF0000"/>
                </a:solidFill>
                <a:effectLst/>
              </a:rPr>
              <a:t>• Tensão de Cisalhamento</a:t>
            </a:r>
            <a:endParaRPr lang="pt-BR" sz="3200" dirty="0">
              <a:solidFill>
                <a:srgbClr val="FF0000"/>
              </a:solidFill>
            </a:endParaRP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9A130743-303F-4601-AEDF-3565BB269556}"/>
              </a:ext>
            </a:extLst>
          </p:cNvPr>
          <p:cNvSpPr txBox="1"/>
          <p:nvPr/>
        </p:nvSpPr>
        <p:spPr>
          <a:xfrm>
            <a:off x="666750" y="4804973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Margem de Segurança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E8831D18-B34B-40E0-93E3-7155AE5D33C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32EEFF0-340B-4760-B54D-BFCC11BA4C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243" y="1074561"/>
            <a:ext cx="2549663" cy="2549663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569BB7E5-9A39-4103-B837-47C4FEDE86A6}"/>
              </a:ext>
            </a:extLst>
          </p:cNvPr>
          <p:cNvSpPr txBox="1"/>
          <p:nvPr/>
        </p:nvSpPr>
        <p:spPr>
          <a:xfrm>
            <a:off x="10196111" y="2349392"/>
            <a:ext cx="26987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000" dirty="0">
                <a:solidFill>
                  <a:srgbClr val="133F81"/>
                </a:solidFill>
              </a:rPr>
              <a:t>Chave A</a:t>
            </a: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B06D5BFA-5B6E-4BBE-9550-A6300F385D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8102" y="3519553"/>
            <a:ext cx="3337567" cy="3182118"/>
          </a:xfrm>
          <a:prstGeom prst="rect">
            <a:avLst/>
          </a:prstGeom>
        </p:spPr>
      </p:pic>
      <p:sp>
        <p:nvSpPr>
          <p:cNvPr id="16" name="Elipse 15">
            <a:extLst>
              <a:ext uri="{FF2B5EF4-FFF2-40B4-BE49-F238E27FC236}">
                <a16:creationId xmlns:a16="http://schemas.microsoft.com/office/drawing/2014/main" id="{5903EF6E-4A1B-48EE-AA79-0F4E88B16788}"/>
              </a:ext>
            </a:extLst>
          </p:cNvPr>
          <p:cNvSpPr/>
          <p:nvPr/>
        </p:nvSpPr>
        <p:spPr>
          <a:xfrm>
            <a:off x="7786885" y="4354563"/>
            <a:ext cx="1080655" cy="35752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75B98BE2-8201-40A9-AB06-DD8BDF0A394B}"/>
              </a:ext>
            </a:extLst>
          </p:cNvPr>
          <p:cNvSpPr txBox="1"/>
          <p:nvPr/>
        </p:nvSpPr>
        <p:spPr>
          <a:xfrm>
            <a:off x="6828559" y="835798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/>
              <a:t>M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424A85C5-4F3E-465A-B7BE-8832F5BE7B38}"/>
              </a:ext>
            </a:extLst>
          </p:cNvPr>
          <p:cNvSpPr txBox="1"/>
          <p:nvPr/>
        </p:nvSpPr>
        <p:spPr>
          <a:xfrm>
            <a:off x="6828559" y="8839606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/>
              <a:t>F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0B7C48CE-4E4F-468E-9D0E-919E514DDBF2}"/>
              </a:ext>
            </a:extLst>
          </p:cNvPr>
          <p:cNvSpPr txBox="1"/>
          <p:nvPr/>
        </p:nvSpPr>
        <p:spPr>
          <a:xfrm>
            <a:off x="6828559" y="9321231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/>
              <a:t>D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3A3B3BBD-7D1B-4786-9ED2-F21598AEDC7B}"/>
              </a:ext>
            </a:extLst>
          </p:cNvPr>
          <p:cNvSpPr txBox="1"/>
          <p:nvPr/>
        </p:nvSpPr>
        <p:spPr>
          <a:xfrm>
            <a:off x="7273216" y="8357982"/>
            <a:ext cx="389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=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E452EB84-2FEA-411A-AE21-861527F5DAE1}"/>
              </a:ext>
            </a:extLst>
          </p:cNvPr>
          <p:cNvSpPr txBox="1"/>
          <p:nvPr/>
        </p:nvSpPr>
        <p:spPr>
          <a:xfrm>
            <a:off x="7273216" y="8845379"/>
            <a:ext cx="389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=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50C6335E-819B-4321-A65D-2B10E81EF0FA}"/>
              </a:ext>
            </a:extLst>
          </p:cNvPr>
          <p:cNvSpPr txBox="1"/>
          <p:nvPr/>
        </p:nvSpPr>
        <p:spPr>
          <a:xfrm>
            <a:off x="7266499" y="9332776"/>
            <a:ext cx="389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=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B903F24C-DAC6-499B-A59D-9744AEFC3E68}"/>
              </a:ext>
            </a:extLst>
          </p:cNvPr>
          <p:cNvSpPr txBox="1"/>
          <p:nvPr/>
        </p:nvSpPr>
        <p:spPr>
          <a:xfrm>
            <a:off x="7613982" y="8369527"/>
            <a:ext cx="1119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Momento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9E9F337E-C7E5-4E95-AE49-3826DB1B8057}"/>
              </a:ext>
            </a:extLst>
          </p:cNvPr>
          <p:cNvSpPr txBox="1"/>
          <p:nvPr/>
        </p:nvSpPr>
        <p:spPr>
          <a:xfrm>
            <a:off x="7613982" y="8853056"/>
            <a:ext cx="692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Força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F6AD021-0F3D-4EF1-AE6C-3F2EC77328C9}"/>
              </a:ext>
            </a:extLst>
          </p:cNvPr>
          <p:cNvSpPr txBox="1"/>
          <p:nvPr/>
        </p:nvSpPr>
        <p:spPr>
          <a:xfrm>
            <a:off x="7620699" y="9336585"/>
            <a:ext cx="1035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Distância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51A00D48-FF17-4A5D-824D-41AEB830ED0C}"/>
              </a:ext>
            </a:extLst>
          </p:cNvPr>
          <p:cNvSpPr txBox="1"/>
          <p:nvPr/>
        </p:nvSpPr>
        <p:spPr>
          <a:xfrm>
            <a:off x="15013441" y="4304233"/>
            <a:ext cx="1752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i="1" dirty="0"/>
              <a:t>M = F . D</a:t>
            </a:r>
            <a:r>
              <a:rPr lang="pt-BR" sz="3200" dirty="0"/>
              <a:t> 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60C5E477-0EA0-40ED-A556-6C5E9352CAB7}"/>
              </a:ext>
            </a:extLst>
          </p:cNvPr>
          <p:cNvSpPr txBox="1"/>
          <p:nvPr/>
        </p:nvSpPr>
        <p:spPr>
          <a:xfrm>
            <a:off x="15013441" y="5059162"/>
            <a:ext cx="111601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i="1" dirty="0"/>
              <a:t>F = M</a:t>
            </a:r>
          </a:p>
          <a:p>
            <a:r>
              <a:rPr lang="pt-BR" sz="3200" i="1" dirty="0"/>
              <a:t>	 D</a:t>
            </a:r>
          </a:p>
        </p:txBody>
      </p:sp>
      <p:cxnSp>
        <p:nvCxnSpPr>
          <p:cNvPr id="40" name="Conector reto 39">
            <a:extLst>
              <a:ext uri="{FF2B5EF4-FFF2-40B4-BE49-F238E27FC236}">
                <a16:creationId xmlns:a16="http://schemas.microsoft.com/office/drawing/2014/main" id="{12CE2648-D77C-439B-B525-A0DAF6F48430}"/>
              </a:ext>
            </a:extLst>
          </p:cNvPr>
          <p:cNvCxnSpPr>
            <a:cxnSpLocks/>
          </p:cNvCxnSpPr>
          <p:nvPr/>
        </p:nvCxnSpPr>
        <p:spPr>
          <a:xfrm>
            <a:off x="15553768" y="5571450"/>
            <a:ext cx="575684" cy="0"/>
          </a:xfrm>
          <a:prstGeom prst="line">
            <a:avLst/>
          </a:prstGeom>
          <a:ln w="3492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BDA13DC3-4387-4FD0-B50F-8FEFF7DCE1A8}"/>
              </a:ext>
            </a:extLst>
          </p:cNvPr>
          <p:cNvSpPr txBox="1"/>
          <p:nvPr/>
        </p:nvSpPr>
        <p:spPr>
          <a:xfrm>
            <a:off x="9933709" y="4354563"/>
            <a:ext cx="35575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/>
              <a:t>Momento: 67,8 </a:t>
            </a:r>
            <a:r>
              <a:rPr lang="pt-BR" sz="3200" i="1" dirty="0" err="1"/>
              <a:t>Nm</a:t>
            </a:r>
            <a:r>
              <a:rPr lang="pt-BR" sz="3200" dirty="0"/>
              <a:t> 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25978B6D-CFD0-451A-A58C-0A23A20F65CC}"/>
              </a:ext>
            </a:extLst>
          </p:cNvPr>
          <p:cNvSpPr txBox="1"/>
          <p:nvPr/>
        </p:nvSpPr>
        <p:spPr>
          <a:xfrm>
            <a:off x="9939998" y="4970494"/>
            <a:ext cx="32576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/>
              <a:t>Distância: 0,019 </a:t>
            </a:r>
            <a:r>
              <a:rPr lang="pt-BR" sz="3200" i="1" dirty="0"/>
              <a:t>m</a:t>
            </a: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91AA64C1-F210-4B23-B2CB-93D04CE66BB1}"/>
              </a:ext>
            </a:extLst>
          </p:cNvPr>
          <p:cNvSpPr/>
          <p:nvPr/>
        </p:nvSpPr>
        <p:spPr>
          <a:xfrm>
            <a:off x="6553200" y="8063345"/>
            <a:ext cx="2438400" cy="18703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3CDDEF9E-8A16-428A-B7C6-1C2EE40D73D8}"/>
              </a:ext>
            </a:extLst>
          </p:cNvPr>
          <p:cNvSpPr txBox="1"/>
          <p:nvPr/>
        </p:nvSpPr>
        <p:spPr>
          <a:xfrm>
            <a:off x="9933709" y="5586425"/>
            <a:ext cx="3197670" cy="58477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pt-BR" sz="3200" dirty="0">
                <a:highlight>
                  <a:srgbClr val="FFFF00"/>
                </a:highlight>
              </a:rPr>
              <a:t>Força:  3.568,42 </a:t>
            </a:r>
            <a:r>
              <a:rPr lang="pt-BR" sz="3200" i="1" dirty="0">
                <a:highlight>
                  <a:srgbClr val="FFFF00"/>
                </a:highlight>
              </a:rPr>
              <a:t>N</a:t>
            </a:r>
          </a:p>
        </p:txBody>
      </p:sp>
      <p:cxnSp>
        <p:nvCxnSpPr>
          <p:cNvPr id="60" name="Conector reto 59">
            <a:extLst>
              <a:ext uri="{FF2B5EF4-FFF2-40B4-BE49-F238E27FC236}">
                <a16:creationId xmlns:a16="http://schemas.microsoft.com/office/drawing/2014/main" id="{F7D1FFC8-84F8-45C8-88B8-D0BB97C9E4C9}"/>
              </a:ext>
            </a:extLst>
          </p:cNvPr>
          <p:cNvCxnSpPr>
            <a:cxnSpLocks/>
          </p:cNvCxnSpPr>
          <p:nvPr/>
        </p:nvCxnSpPr>
        <p:spPr>
          <a:xfrm>
            <a:off x="9455669" y="6701671"/>
            <a:ext cx="8250440" cy="311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E8027E6F-1B82-4724-B2EF-024F762185F7}"/>
              </a:ext>
            </a:extLst>
          </p:cNvPr>
          <p:cNvSpPr txBox="1"/>
          <p:nvPr/>
        </p:nvSpPr>
        <p:spPr>
          <a:xfrm>
            <a:off x="12233427" y="7360104"/>
            <a:ext cx="177163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i="1" dirty="0"/>
              <a:t>F =    67,8</a:t>
            </a:r>
          </a:p>
          <a:p>
            <a:r>
              <a:rPr lang="pt-BR" sz="3200" i="1" dirty="0"/>
              <a:t>	  0,019</a:t>
            </a:r>
          </a:p>
        </p:txBody>
      </p:sp>
      <p:cxnSp>
        <p:nvCxnSpPr>
          <p:cNvPr id="64" name="Conector reto 63">
            <a:extLst>
              <a:ext uri="{FF2B5EF4-FFF2-40B4-BE49-F238E27FC236}">
                <a16:creationId xmlns:a16="http://schemas.microsoft.com/office/drawing/2014/main" id="{FE941F9C-B350-4382-BACB-4766AE717637}"/>
              </a:ext>
            </a:extLst>
          </p:cNvPr>
          <p:cNvCxnSpPr>
            <a:cxnSpLocks/>
          </p:cNvCxnSpPr>
          <p:nvPr/>
        </p:nvCxnSpPr>
        <p:spPr>
          <a:xfrm>
            <a:off x="12730715" y="7898713"/>
            <a:ext cx="1594951" cy="0"/>
          </a:xfrm>
          <a:prstGeom prst="line">
            <a:avLst/>
          </a:prstGeom>
          <a:ln w="3492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9280C9EC-1222-4822-ABD1-1880A4E23A77}"/>
              </a:ext>
            </a:extLst>
          </p:cNvPr>
          <p:cNvSpPr txBox="1"/>
          <p:nvPr/>
        </p:nvSpPr>
        <p:spPr>
          <a:xfrm>
            <a:off x="12155023" y="8772211"/>
            <a:ext cx="2672526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pt-BR" sz="3200" i="1" dirty="0">
                <a:highlight>
                  <a:srgbClr val="FFFF00"/>
                </a:highlight>
              </a:rPr>
              <a:t>F =  3.568,42 N</a:t>
            </a:r>
          </a:p>
        </p:txBody>
      </p:sp>
      <p:sp>
        <p:nvSpPr>
          <p:cNvPr id="71" name="Retângulo 70">
            <a:extLst>
              <a:ext uri="{FF2B5EF4-FFF2-40B4-BE49-F238E27FC236}">
                <a16:creationId xmlns:a16="http://schemas.microsoft.com/office/drawing/2014/main" id="{379CE119-AB7C-49A2-B0BD-93DBF1DAF28B}"/>
              </a:ext>
            </a:extLst>
          </p:cNvPr>
          <p:cNvSpPr/>
          <p:nvPr/>
        </p:nvSpPr>
        <p:spPr>
          <a:xfrm>
            <a:off x="8929315" y="4796656"/>
            <a:ext cx="246641" cy="81560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2" name="CaixaDeTexto 71">
            <a:extLst>
              <a:ext uri="{FF2B5EF4-FFF2-40B4-BE49-F238E27FC236}">
                <a16:creationId xmlns:a16="http://schemas.microsoft.com/office/drawing/2014/main" id="{F57855CB-911F-4519-8E38-0DABB0C604FB}"/>
              </a:ext>
            </a:extLst>
          </p:cNvPr>
          <p:cNvSpPr txBox="1"/>
          <p:nvPr/>
        </p:nvSpPr>
        <p:spPr>
          <a:xfrm rot="16200000">
            <a:off x="8596850" y="4958833"/>
            <a:ext cx="84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19 mm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2D25714D-87CE-4262-B79A-4DB66A2A6DDD}"/>
              </a:ext>
            </a:extLst>
          </p:cNvPr>
          <p:cNvSpPr/>
          <p:nvPr/>
        </p:nvSpPr>
        <p:spPr>
          <a:xfrm>
            <a:off x="7136120" y="5528117"/>
            <a:ext cx="704374" cy="697585"/>
          </a:xfrm>
          <a:prstGeom prst="rect">
            <a:avLst/>
          </a:prstGeom>
          <a:noFill/>
          <a:ln w="508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Seta: Curva para a Esquerda 14">
            <a:extLst>
              <a:ext uri="{FF2B5EF4-FFF2-40B4-BE49-F238E27FC236}">
                <a16:creationId xmlns:a16="http://schemas.microsoft.com/office/drawing/2014/main" id="{ABC23E51-1DA2-4EF4-9625-5F5586CF4968}"/>
              </a:ext>
            </a:extLst>
          </p:cNvPr>
          <p:cNvSpPr/>
          <p:nvPr/>
        </p:nvSpPr>
        <p:spPr>
          <a:xfrm>
            <a:off x="7613982" y="5248095"/>
            <a:ext cx="510661" cy="1291437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03787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2252A52-2460-4937-860C-717CBB2E3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84"/>
            <a:ext cx="18288000" cy="102870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6FB005B5-D996-470C-9F7F-ECBCBF4AB1DA}"/>
              </a:ext>
            </a:extLst>
          </p:cNvPr>
          <p:cNvSpPr txBox="1"/>
          <p:nvPr/>
        </p:nvSpPr>
        <p:spPr>
          <a:xfrm>
            <a:off x="7410450" y="666757"/>
            <a:ext cx="10461914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700" dirty="0">
                <a:solidFill>
                  <a:schemeClr val="bg1"/>
                </a:solidFill>
                <a:latin typeface="Copperplate Gothic Bold" panose="020E0705020206020404" pitchFamily="34" charset="0"/>
              </a:rPr>
              <a:t>Desenvolvimento Analítico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0A8DD021-C59F-4061-B7C6-91D07F135B4F}"/>
              </a:ext>
            </a:extLst>
          </p:cNvPr>
          <p:cNvSpPr txBox="1"/>
          <p:nvPr/>
        </p:nvSpPr>
        <p:spPr>
          <a:xfrm>
            <a:off x="666750" y="4152900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FF0000"/>
                </a:solidFill>
                <a:effectLst/>
              </a:rPr>
              <a:t>• Tensão de Cisalhamento</a:t>
            </a:r>
            <a:endParaRPr lang="pt-BR" sz="3200" dirty="0">
              <a:solidFill>
                <a:srgbClr val="FF0000"/>
              </a:solidFill>
            </a:endParaRP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9A130743-303F-4601-AEDF-3565BB269556}"/>
              </a:ext>
            </a:extLst>
          </p:cNvPr>
          <p:cNvSpPr txBox="1"/>
          <p:nvPr/>
        </p:nvSpPr>
        <p:spPr>
          <a:xfrm>
            <a:off x="666750" y="4804973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Margem de Segurança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E8831D18-B34B-40E0-93E3-7155AE5D33C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32EEFF0-340B-4760-B54D-BFCC11BA4C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243" y="1074561"/>
            <a:ext cx="2549663" cy="2549663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569BB7E5-9A39-4103-B837-47C4FEDE86A6}"/>
              </a:ext>
            </a:extLst>
          </p:cNvPr>
          <p:cNvSpPr txBox="1"/>
          <p:nvPr/>
        </p:nvSpPr>
        <p:spPr>
          <a:xfrm>
            <a:off x="10196111" y="2349392"/>
            <a:ext cx="26987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000" dirty="0">
                <a:solidFill>
                  <a:srgbClr val="133F81"/>
                </a:solidFill>
              </a:rPr>
              <a:t>Chave A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75B98BE2-8201-40A9-AB06-DD8BDF0A394B}"/>
              </a:ext>
            </a:extLst>
          </p:cNvPr>
          <p:cNvSpPr txBox="1"/>
          <p:nvPr/>
        </p:nvSpPr>
        <p:spPr>
          <a:xfrm>
            <a:off x="6828559" y="835798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/>
              <a:t>A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424A85C5-4F3E-465A-B7BE-8832F5BE7B38}"/>
              </a:ext>
            </a:extLst>
          </p:cNvPr>
          <p:cNvSpPr txBox="1"/>
          <p:nvPr/>
        </p:nvSpPr>
        <p:spPr>
          <a:xfrm>
            <a:off x="6828559" y="8839606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/>
              <a:t>F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0B7C48CE-4E4F-468E-9D0E-919E514DDBF2}"/>
              </a:ext>
            </a:extLst>
          </p:cNvPr>
          <p:cNvSpPr txBox="1"/>
          <p:nvPr/>
        </p:nvSpPr>
        <p:spPr>
          <a:xfrm>
            <a:off x="6828559" y="9321231"/>
            <a:ext cx="261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/>
              <a:t>t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3A3B3BBD-7D1B-4786-9ED2-F21598AEDC7B}"/>
              </a:ext>
            </a:extLst>
          </p:cNvPr>
          <p:cNvSpPr txBox="1"/>
          <p:nvPr/>
        </p:nvSpPr>
        <p:spPr>
          <a:xfrm>
            <a:off x="7273216" y="8357982"/>
            <a:ext cx="389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=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E452EB84-2FEA-411A-AE21-861527F5DAE1}"/>
              </a:ext>
            </a:extLst>
          </p:cNvPr>
          <p:cNvSpPr txBox="1"/>
          <p:nvPr/>
        </p:nvSpPr>
        <p:spPr>
          <a:xfrm>
            <a:off x="7273216" y="8845379"/>
            <a:ext cx="389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=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50C6335E-819B-4321-A65D-2B10E81EF0FA}"/>
              </a:ext>
            </a:extLst>
          </p:cNvPr>
          <p:cNvSpPr txBox="1"/>
          <p:nvPr/>
        </p:nvSpPr>
        <p:spPr>
          <a:xfrm>
            <a:off x="7266499" y="9332776"/>
            <a:ext cx="389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=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B903F24C-DAC6-499B-A59D-9744AEFC3E68}"/>
              </a:ext>
            </a:extLst>
          </p:cNvPr>
          <p:cNvSpPr txBox="1"/>
          <p:nvPr/>
        </p:nvSpPr>
        <p:spPr>
          <a:xfrm>
            <a:off x="7613982" y="8369527"/>
            <a:ext cx="620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Área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9E9F337E-C7E5-4E95-AE49-3826DB1B8057}"/>
              </a:ext>
            </a:extLst>
          </p:cNvPr>
          <p:cNvSpPr txBox="1"/>
          <p:nvPr/>
        </p:nvSpPr>
        <p:spPr>
          <a:xfrm>
            <a:off x="7613982" y="8853056"/>
            <a:ext cx="692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Força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F6AD021-0F3D-4EF1-AE6C-3F2EC77328C9}"/>
              </a:ext>
            </a:extLst>
          </p:cNvPr>
          <p:cNvSpPr txBox="1"/>
          <p:nvPr/>
        </p:nvSpPr>
        <p:spPr>
          <a:xfrm>
            <a:off x="7620699" y="9336585"/>
            <a:ext cx="2456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Tensão de Cisalhamento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60C5E477-0EA0-40ED-A556-6C5E9352CAB7}"/>
              </a:ext>
            </a:extLst>
          </p:cNvPr>
          <p:cNvSpPr txBox="1"/>
          <p:nvPr/>
        </p:nvSpPr>
        <p:spPr>
          <a:xfrm>
            <a:off x="13527775" y="4804973"/>
            <a:ext cx="99578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i="1" dirty="0"/>
              <a:t>t =  F</a:t>
            </a:r>
          </a:p>
          <a:p>
            <a:r>
              <a:rPr lang="pt-BR" sz="3200" i="1" dirty="0"/>
              <a:t>	 A</a:t>
            </a:r>
          </a:p>
        </p:txBody>
      </p:sp>
      <p:cxnSp>
        <p:nvCxnSpPr>
          <p:cNvPr id="40" name="Conector reto 39">
            <a:extLst>
              <a:ext uri="{FF2B5EF4-FFF2-40B4-BE49-F238E27FC236}">
                <a16:creationId xmlns:a16="http://schemas.microsoft.com/office/drawing/2014/main" id="{12CE2648-D77C-439B-B525-A0DAF6F48430}"/>
              </a:ext>
            </a:extLst>
          </p:cNvPr>
          <p:cNvCxnSpPr>
            <a:cxnSpLocks/>
          </p:cNvCxnSpPr>
          <p:nvPr/>
        </p:nvCxnSpPr>
        <p:spPr>
          <a:xfrm>
            <a:off x="14068102" y="5317261"/>
            <a:ext cx="575684" cy="0"/>
          </a:xfrm>
          <a:prstGeom prst="line">
            <a:avLst/>
          </a:prstGeom>
          <a:ln w="3492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7" name="Retângulo 56">
            <a:extLst>
              <a:ext uri="{FF2B5EF4-FFF2-40B4-BE49-F238E27FC236}">
                <a16:creationId xmlns:a16="http://schemas.microsoft.com/office/drawing/2014/main" id="{91AA64C1-F210-4B23-B2CB-93D04CE66BB1}"/>
              </a:ext>
            </a:extLst>
          </p:cNvPr>
          <p:cNvSpPr/>
          <p:nvPr/>
        </p:nvSpPr>
        <p:spPr>
          <a:xfrm>
            <a:off x="6553199" y="8063345"/>
            <a:ext cx="3524391" cy="18703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E8027E6F-1B82-4724-B2EF-024F762185F7}"/>
              </a:ext>
            </a:extLst>
          </p:cNvPr>
          <p:cNvSpPr txBox="1"/>
          <p:nvPr/>
        </p:nvSpPr>
        <p:spPr>
          <a:xfrm>
            <a:off x="12884727" y="7480048"/>
            <a:ext cx="226376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i="1" dirty="0"/>
              <a:t>t =  3.568,42</a:t>
            </a:r>
          </a:p>
          <a:p>
            <a:r>
              <a:rPr lang="pt-BR" sz="3200" i="1" dirty="0"/>
              <a:t>	   68,118</a:t>
            </a:r>
          </a:p>
        </p:txBody>
      </p:sp>
      <p:cxnSp>
        <p:nvCxnSpPr>
          <p:cNvPr id="64" name="Conector reto 63">
            <a:extLst>
              <a:ext uri="{FF2B5EF4-FFF2-40B4-BE49-F238E27FC236}">
                <a16:creationId xmlns:a16="http://schemas.microsoft.com/office/drawing/2014/main" id="{FE941F9C-B350-4382-BACB-4766AE717637}"/>
              </a:ext>
            </a:extLst>
          </p:cNvPr>
          <p:cNvCxnSpPr>
            <a:cxnSpLocks/>
          </p:cNvCxnSpPr>
          <p:nvPr/>
        </p:nvCxnSpPr>
        <p:spPr>
          <a:xfrm>
            <a:off x="13548224" y="8018657"/>
            <a:ext cx="1456687" cy="0"/>
          </a:xfrm>
          <a:prstGeom prst="line">
            <a:avLst/>
          </a:prstGeom>
          <a:ln w="3492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9280C9EC-1222-4822-ABD1-1880A4E23A77}"/>
              </a:ext>
            </a:extLst>
          </p:cNvPr>
          <p:cNvSpPr txBox="1"/>
          <p:nvPr/>
        </p:nvSpPr>
        <p:spPr>
          <a:xfrm>
            <a:off x="12766816" y="8936183"/>
            <a:ext cx="2602572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pt-BR" sz="3200" i="1" dirty="0">
                <a:highlight>
                  <a:srgbClr val="FFFF00"/>
                </a:highlight>
              </a:rPr>
              <a:t>t =  52,39 MPa</a:t>
            </a:r>
          </a:p>
        </p:txBody>
      </p:sp>
      <p:sp>
        <p:nvSpPr>
          <p:cNvPr id="71" name="Retângulo 70">
            <a:extLst>
              <a:ext uri="{FF2B5EF4-FFF2-40B4-BE49-F238E27FC236}">
                <a16:creationId xmlns:a16="http://schemas.microsoft.com/office/drawing/2014/main" id="{379CE119-AB7C-49A2-B0BD-93DBF1DAF28B}"/>
              </a:ext>
            </a:extLst>
          </p:cNvPr>
          <p:cNvSpPr/>
          <p:nvPr/>
        </p:nvSpPr>
        <p:spPr>
          <a:xfrm>
            <a:off x="8929315" y="4796656"/>
            <a:ext cx="246641" cy="81560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9333785E-9C3E-4D4A-93EB-833EB2EA1C77}"/>
              </a:ext>
            </a:extLst>
          </p:cNvPr>
          <p:cNvSpPr txBox="1"/>
          <p:nvPr/>
        </p:nvSpPr>
        <p:spPr>
          <a:xfrm>
            <a:off x="6553200" y="3967702"/>
            <a:ext cx="66938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/>
              <a:t>Área = </a:t>
            </a:r>
            <a:r>
              <a:rPr lang="pt-BR" sz="3200" i="1" dirty="0"/>
              <a:t>6mm x 11,353mm = 68,118mm²</a:t>
            </a:r>
          </a:p>
        </p:txBody>
      </p:sp>
      <p:sp>
        <p:nvSpPr>
          <p:cNvPr id="75" name="CaixaDeTexto 74">
            <a:extLst>
              <a:ext uri="{FF2B5EF4-FFF2-40B4-BE49-F238E27FC236}">
                <a16:creationId xmlns:a16="http://schemas.microsoft.com/office/drawing/2014/main" id="{A93F9511-8919-4440-B473-B9AE51311891}"/>
              </a:ext>
            </a:extLst>
          </p:cNvPr>
          <p:cNvSpPr txBox="1"/>
          <p:nvPr/>
        </p:nvSpPr>
        <p:spPr>
          <a:xfrm>
            <a:off x="6553200" y="4668689"/>
            <a:ext cx="3293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/>
              <a:t>Força = </a:t>
            </a:r>
            <a:r>
              <a:rPr lang="pt-BR" sz="3200" i="1" dirty="0"/>
              <a:t>3.568,42 N</a:t>
            </a:r>
          </a:p>
        </p:txBody>
      </p:sp>
      <p:sp>
        <p:nvSpPr>
          <p:cNvPr id="76" name="CaixaDeTexto 75">
            <a:extLst>
              <a:ext uri="{FF2B5EF4-FFF2-40B4-BE49-F238E27FC236}">
                <a16:creationId xmlns:a16="http://schemas.microsoft.com/office/drawing/2014/main" id="{276CFE17-D234-42F4-BE9F-0D2109E1C5DA}"/>
              </a:ext>
            </a:extLst>
          </p:cNvPr>
          <p:cNvSpPr txBox="1"/>
          <p:nvPr/>
        </p:nvSpPr>
        <p:spPr>
          <a:xfrm>
            <a:off x="6548461" y="5369675"/>
            <a:ext cx="3419078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pt-BR" sz="3200" dirty="0">
                <a:highlight>
                  <a:srgbClr val="FFFF00"/>
                </a:highlight>
              </a:rPr>
              <a:t>Tensão: </a:t>
            </a:r>
            <a:r>
              <a:rPr lang="pt-BR" sz="3200" i="1" dirty="0">
                <a:highlight>
                  <a:srgbClr val="FFFF00"/>
                </a:highlight>
              </a:rPr>
              <a:t>52,39 MPa </a:t>
            </a:r>
          </a:p>
        </p:txBody>
      </p:sp>
      <p:cxnSp>
        <p:nvCxnSpPr>
          <p:cNvPr id="80" name="Conector reto 79">
            <a:extLst>
              <a:ext uri="{FF2B5EF4-FFF2-40B4-BE49-F238E27FC236}">
                <a16:creationId xmlns:a16="http://schemas.microsoft.com/office/drawing/2014/main" id="{3A4952EF-5017-4A76-BB51-5CC2C9334191}"/>
              </a:ext>
            </a:extLst>
          </p:cNvPr>
          <p:cNvCxnSpPr>
            <a:cxnSpLocks/>
          </p:cNvCxnSpPr>
          <p:nvPr/>
        </p:nvCxnSpPr>
        <p:spPr>
          <a:xfrm>
            <a:off x="9455669" y="6701671"/>
            <a:ext cx="8250440" cy="311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9121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2252A52-2460-4937-860C-717CBB2E3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84"/>
            <a:ext cx="18288000" cy="102870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6FB005B5-D996-470C-9F7F-ECBCBF4AB1DA}"/>
              </a:ext>
            </a:extLst>
          </p:cNvPr>
          <p:cNvSpPr txBox="1"/>
          <p:nvPr/>
        </p:nvSpPr>
        <p:spPr>
          <a:xfrm>
            <a:off x="7410450" y="666757"/>
            <a:ext cx="10461914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700" dirty="0">
                <a:solidFill>
                  <a:schemeClr val="bg1"/>
                </a:solidFill>
                <a:latin typeface="Copperplate Gothic Bold" panose="020E0705020206020404" pitchFamily="34" charset="0"/>
              </a:rPr>
              <a:t>Desenvolvimento Analítico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0A8DD021-C59F-4061-B7C6-91D07F135B4F}"/>
              </a:ext>
            </a:extLst>
          </p:cNvPr>
          <p:cNvSpPr txBox="1"/>
          <p:nvPr/>
        </p:nvSpPr>
        <p:spPr>
          <a:xfrm>
            <a:off x="666750" y="4152900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Tensão de Cisalhamento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9A130743-303F-4601-AEDF-3565BB269556}"/>
              </a:ext>
            </a:extLst>
          </p:cNvPr>
          <p:cNvSpPr txBox="1"/>
          <p:nvPr/>
        </p:nvSpPr>
        <p:spPr>
          <a:xfrm>
            <a:off x="666750" y="4804973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FF0000"/>
                </a:solidFill>
                <a:effectLst/>
              </a:rPr>
              <a:t>• Margem de Segurança</a:t>
            </a:r>
            <a:endParaRPr lang="pt-BR" sz="3200" dirty="0">
              <a:solidFill>
                <a:srgbClr val="FF0000"/>
              </a:solidFill>
            </a:endParaRPr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E8831D18-B34B-40E0-93E3-7155AE5D33C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32EEFF0-340B-4760-B54D-BFCC11BA4C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243" y="1074561"/>
            <a:ext cx="2549663" cy="2549663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569BB7E5-9A39-4103-B837-47C4FEDE86A6}"/>
              </a:ext>
            </a:extLst>
          </p:cNvPr>
          <p:cNvSpPr txBox="1"/>
          <p:nvPr/>
        </p:nvSpPr>
        <p:spPr>
          <a:xfrm>
            <a:off x="10196111" y="2349392"/>
            <a:ext cx="26987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000" dirty="0">
                <a:solidFill>
                  <a:srgbClr val="133F81"/>
                </a:solidFill>
              </a:rPr>
              <a:t>Chave A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75B98BE2-8201-40A9-AB06-DD8BDF0A394B}"/>
              </a:ext>
            </a:extLst>
          </p:cNvPr>
          <p:cNvSpPr txBox="1"/>
          <p:nvPr/>
        </p:nvSpPr>
        <p:spPr>
          <a:xfrm>
            <a:off x="6828559" y="8357982"/>
            <a:ext cx="471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 err="1"/>
              <a:t>Ms</a:t>
            </a:r>
            <a:endParaRPr lang="pt-BR" i="1" dirty="0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424A85C5-4F3E-465A-B7BE-8832F5BE7B38}"/>
              </a:ext>
            </a:extLst>
          </p:cNvPr>
          <p:cNvSpPr txBox="1"/>
          <p:nvPr/>
        </p:nvSpPr>
        <p:spPr>
          <a:xfrm>
            <a:off x="6828559" y="8839606"/>
            <a:ext cx="397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/>
              <a:t>Fe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0B7C48CE-4E4F-468E-9D0E-919E514DDBF2}"/>
              </a:ext>
            </a:extLst>
          </p:cNvPr>
          <p:cNvSpPr txBox="1"/>
          <p:nvPr/>
        </p:nvSpPr>
        <p:spPr>
          <a:xfrm>
            <a:off x="6828559" y="9321231"/>
            <a:ext cx="261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/>
              <a:t>t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3A3B3BBD-7D1B-4786-9ED2-F21598AEDC7B}"/>
              </a:ext>
            </a:extLst>
          </p:cNvPr>
          <p:cNvSpPr txBox="1"/>
          <p:nvPr/>
        </p:nvSpPr>
        <p:spPr>
          <a:xfrm>
            <a:off x="7273216" y="8357982"/>
            <a:ext cx="389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=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E452EB84-2FEA-411A-AE21-861527F5DAE1}"/>
              </a:ext>
            </a:extLst>
          </p:cNvPr>
          <p:cNvSpPr txBox="1"/>
          <p:nvPr/>
        </p:nvSpPr>
        <p:spPr>
          <a:xfrm>
            <a:off x="7273216" y="8845379"/>
            <a:ext cx="389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=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50C6335E-819B-4321-A65D-2B10E81EF0FA}"/>
              </a:ext>
            </a:extLst>
          </p:cNvPr>
          <p:cNvSpPr txBox="1"/>
          <p:nvPr/>
        </p:nvSpPr>
        <p:spPr>
          <a:xfrm>
            <a:off x="7266499" y="9332776"/>
            <a:ext cx="389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=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B903F24C-DAC6-499B-A59D-9744AEFC3E68}"/>
              </a:ext>
            </a:extLst>
          </p:cNvPr>
          <p:cNvSpPr txBox="1"/>
          <p:nvPr/>
        </p:nvSpPr>
        <p:spPr>
          <a:xfrm>
            <a:off x="7613982" y="8369527"/>
            <a:ext cx="2285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Margem de Segurança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9E9F337E-C7E5-4E95-AE49-3826DB1B8057}"/>
              </a:ext>
            </a:extLst>
          </p:cNvPr>
          <p:cNvSpPr txBox="1"/>
          <p:nvPr/>
        </p:nvSpPr>
        <p:spPr>
          <a:xfrm>
            <a:off x="7613982" y="8853056"/>
            <a:ext cx="2181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Força de Escoamento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F6AD021-0F3D-4EF1-AE6C-3F2EC77328C9}"/>
              </a:ext>
            </a:extLst>
          </p:cNvPr>
          <p:cNvSpPr txBox="1"/>
          <p:nvPr/>
        </p:nvSpPr>
        <p:spPr>
          <a:xfrm>
            <a:off x="7620699" y="9336585"/>
            <a:ext cx="83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Tensão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60C5E477-0EA0-40ED-A556-6C5E9352CAB7}"/>
              </a:ext>
            </a:extLst>
          </p:cNvPr>
          <p:cNvSpPr txBox="1"/>
          <p:nvPr/>
        </p:nvSpPr>
        <p:spPr>
          <a:xfrm>
            <a:off x="13527775" y="4804973"/>
            <a:ext cx="241944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i="1" dirty="0" err="1"/>
              <a:t>Ms</a:t>
            </a:r>
            <a:r>
              <a:rPr lang="pt-BR" sz="3200" i="1" dirty="0"/>
              <a:t> =  1 -      t </a:t>
            </a:r>
          </a:p>
          <a:p>
            <a:r>
              <a:rPr lang="pt-BR" sz="3200" i="1" dirty="0"/>
              <a:t>	               Fe</a:t>
            </a: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91AA64C1-F210-4B23-B2CB-93D04CE66BB1}"/>
              </a:ext>
            </a:extLst>
          </p:cNvPr>
          <p:cNvSpPr/>
          <p:nvPr/>
        </p:nvSpPr>
        <p:spPr>
          <a:xfrm>
            <a:off x="6553200" y="8063345"/>
            <a:ext cx="3529492" cy="18703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E8027E6F-1B82-4724-B2EF-024F762185F7}"/>
              </a:ext>
            </a:extLst>
          </p:cNvPr>
          <p:cNvSpPr txBox="1"/>
          <p:nvPr/>
        </p:nvSpPr>
        <p:spPr>
          <a:xfrm>
            <a:off x="12581796" y="7507143"/>
            <a:ext cx="296747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i="1" dirty="0" err="1"/>
              <a:t>Ms</a:t>
            </a:r>
            <a:r>
              <a:rPr lang="pt-BR" sz="3200" i="1" dirty="0"/>
              <a:t> =  1 - 	52,39</a:t>
            </a:r>
          </a:p>
          <a:p>
            <a:r>
              <a:rPr lang="pt-BR" sz="3200" i="1" dirty="0"/>
              <a:t>				 415</a:t>
            </a:r>
          </a:p>
        </p:txBody>
      </p: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9280C9EC-1222-4822-ABD1-1880A4E23A77}"/>
              </a:ext>
            </a:extLst>
          </p:cNvPr>
          <p:cNvSpPr txBox="1"/>
          <p:nvPr/>
        </p:nvSpPr>
        <p:spPr>
          <a:xfrm>
            <a:off x="12709398" y="8839606"/>
            <a:ext cx="2767681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pt-BR" sz="3200" i="1" dirty="0" err="1">
                <a:highlight>
                  <a:srgbClr val="FFFF00"/>
                </a:highlight>
              </a:rPr>
              <a:t>Ms</a:t>
            </a:r>
            <a:r>
              <a:rPr lang="pt-BR" sz="3200" i="1" dirty="0">
                <a:highlight>
                  <a:srgbClr val="FFFF00"/>
                </a:highlight>
              </a:rPr>
              <a:t> =  0,87 MPa</a:t>
            </a:r>
          </a:p>
        </p:txBody>
      </p:sp>
      <p:sp>
        <p:nvSpPr>
          <p:cNvPr id="71" name="Retângulo 70">
            <a:extLst>
              <a:ext uri="{FF2B5EF4-FFF2-40B4-BE49-F238E27FC236}">
                <a16:creationId xmlns:a16="http://schemas.microsoft.com/office/drawing/2014/main" id="{379CE119-AB7C-49A2-B0BD-93DBF1DAF28B}"/>
              </a:ext>
            </a:extLst>
          </p:cNvPr>
          <p:cNvSpPr/>
          <p:nvPr/>
        </p:nvSpPr>
        <p:spPr>
          <a:xfrm>
            <a:off x="8929315" y="4796656"/>
            <a:ext cx="246641" cy="81560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9333785E-9C3E-4D4A-93EB-833EB2EA1C77}"/>
              </a:ext>
            </a:extLst>
          </p:cNvPr>
          <p:cNvSpPr txBox="1"/>
          <p:nvPr/>
        </p:nvSpPr>
        <p:spPr>
          <a:xfrm>
            <a:off x="6553200" y="4520903"/>
            <a:ext cx="35294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/>
              <a:t>Tensão = </a:t>
            </a:r>
            <a:r>
              <a:rPr lang="pt-BR" sz="3200" i="1" dirty="0"/>
              <a:t>52,39 MPa</a:t>
            </a:r>
          </a:p>
        </p:txBody>
      </p:sp>
      <p:sp>
        <p:nvSpPr>
          <p:cNvPr id="75" name="CaixaDeTexto 74">
            <a:extLst>
              <a:ext uri="{FF2B5EF4-FFF2-40B4-BE49-F238E27FC236}">
                <a16:creationId xmlns:a16="http://schemas.microsoft.com/office/drawing/2014/main" id="{A93F9511-8919-4440-B473-B9AE51311891}"/>
              </a:ext>
            </a:extLst>
          </p:cNvPr>
          <p:cNvSpPr txBox="1"/>
          <p:nvPr/>
        </p:nvSpPr>
        <p:spPr>
          <a:xfrm>
            <a:off x="6553200" y="5221890"/>
            <a:ext cx="5895140" cy="58477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pt-BR" sz="3200" dirty="0">
                <a:highlight>
                  <a:srgbClr val="FFFF00"/>
                </a:highlight>
              </a:rPr>
              <a:t>Margem de Segurança = </a:t>
            </a:r>
            <a:r>
              <a:rPr lang="pt-BR" sz="3200" i="1" dirty="0">
                <a:highlight>
                  <a:srgbClr val="FFFF00"/>
                </a:highlight>
              </a:rPr>
              <a:t>0,87 MPa</a:t>
            </a:r>
          </a:p>
        </p:txBody>
      </p:sp>
      <p:cxnSp>
        <p:nvCxnSpPr>
          <p:cNvPr id="80" name="Conector reto 79">
            <a:extLst>
              <a:ext uri="{FF2B5EF4-FFF2-40B4-BE49-F238E27FC236}">
                <a16:creationId xmlns:a16="http://schemas.microsoft.com/office/drawing/2014/main" id="{3A4952EF-5017-4A76-BB51-5CC2C9334191}"/>
              </a:ext>
            </a:extLst>
          </p:cNvPr>
          <p:cNvCxnSpPr>
            <a:cxnSpLocks/>
          </p:cNvCxnSpPr>
          <p:nvPr/>
        </p:nvCxnSpPr>
        <p:spPr>
          <a:xfrm>
            <a:off x="9455669" y="6701671"/>
            <a:ext cx="8250440" cy="311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C2F7AF75-6B28-43A6-8238-52D81C2CAD44}"/>
              </a:ext>
            </a:extLst>
          </p:cNvPr>
          <p:cNvSpPr txBox="1"/>
          <p:nvPr/>
        </p:nvSpPr>
        <p:spPr>
          <a:xfrm>
            <a:off x="6553200" y="3817025"/>
            <a:ext cx="54216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/>
              <a:t>Força de Escoamento: </a:t>
            </a:r>
            <a:r>
              <a:rPr lang="pt-BR" sz="3200" i="1" dirty="0"/>
              <a:t>415 MPa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991730F-C350-4BCE-991D-0063D6D80E5B}"/>
              </a:ext>
            </a:extLst>
          </p:cNvPr>
          <p:cNvSpPr txBox="1"/>
          <p:nvPr/>
        </p:nvSpPr>
        <p:spPr>
          <a:xfrm>
            <a:off x="15079374" y="4711724"/>
            <a:ext cx="4651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200" dirty="0"/>
              <a:t>(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1444BCCD-4AEB-49F4-825C-706DBFED44E1}"/>
              </a:ext>
            </a:extLst>
          </p:cNvPr>
          <p:cNvSpPr txBox="1"/>
          <p:nvPr/>
        </p:nvSpPr>
        <p:spPr>
          <a:xfrm>
            <a:off x="15762918" y="4711724"/>
            <a:ext cx="4651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/>
              <a:t>)</a:t>
            </a:r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2151A1A0-491A-4926-8939-8C579804A9B5}"/>
              </a:ext>
            </a:extLst>
          </p:cNvPr>
          <p:cNvCxnSpPr>
            <a:cxnSpLocks/>
          </p:cNvCxnSpPr>
          <p:nvPr/>
        </p:nvCxnSpPr>
        <p:spPr>
          <a:xfrm flipV="1">
            <a:off x="15462068" y="5343581"/>
            <a:ext cx="388565" cy="4273"/>
          </a:xfrm>
          <a:prstGeom prst="line">
            <a:avLst/>
          </a:prstGeom>
          <a:ln w="349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1CA05338-6406-4FD8-B5C1-131DFF29956F}"/>
              </a:ext>
            </a:extLst>
          </p:cNvPr>
          <p:cNvSpPr txBox="1"/>
          <p:nvPr/>
        </p:nvSpPr>
        <p:spPr>
          <a:xfrm>
            <a:off x="14065535" y="7380959"/>
            <a:ext cx="4651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200" dirty="0"/>
              <a:t>(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62750068-1611-497C-B2F0-E28989BBF32A}"/>
              </a:ext>
            </a:extLst>
          </p:cNvPr>
          <p:cNvSpPr txBox="1"/>
          <p:nvPr/>
        </p:nvSpPr>
        <p:spPr>
          <a:xfrm>
            <a:off x="15353419" y="7380959"/>
            <a:ext cx="4651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/>
              <a:t>)</a:t>
            </a:r>
          </a:p>
        </p:txBody>
      </p:sp>
      <p:cxnSp>
        <p:nvCxnSpPr>
          <p:cNvPr id="47" name="Conector reto 46">
            <a:extLst>
              <a:ext uri="{FF2B5EF4-FFF2-40B4-BE49-F238E27FC236}">
                <a16:creationId xmlns:a16="http://schemas.microsoft.com/office/drawing/2014/main" id="{75B3FD6B-B913-4C61-9C18-317F695AE527}"/>
              </a:ext>
            </a:extLst>
          </p:cNvPr>
          <p:cNvCxnSpPr>
            <a:cxnSpLocks/>
          </p:cNvCxnSpPr>
          <p:nvPr/>
        </p:nvCxnSpPr>
        <p:spPr>
          <a:xfrm flipV="1">
            <a:off x="14448199" y="8064863"/>
            <a:ext cx="979108" cy="3386"/>
          </a:xfrm>
          <a:prstGeom prst="line">
            <a:avLst/>
          </a:prstGeom>
          <a:ln w="349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0174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CFB7536-E696-454B-BC8B-347ED833F5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30"/>
            <a:ext cx="18288000" cy="102870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D966BECD-2CA1-474C-A7B3-F4D05C90FF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085" y="8166959"/>
            <a:ext cx="584776" cy="584776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3FCCC14A-4CB4-499C-9D22-0B613FFE51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738" y="9043871"/>
            <a:ext cx="509221" cy="509221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E648ECB3-84C0-4D8A-99F7-F127EBA238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935" y="2964839"/>
            <a:ext cx="581025" cy="581025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F87AA87C-194E-40FE-941A-1AA3036AE5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934" y="3822090"/>
            <a:ext cx="581025" cy="58102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6B3048C2-C473-4764-8EEF-65CDACE1AB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786" y="4691630"/>
            <a:ext cx="631030" cy="631030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386256F5-98E7-4623-9FBD-B615F9E0011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290" y="6496592"/>
            <a:ext cx="591571" cy="591571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6586BE5D-89FD-4385-9951-971F1C10FC6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805" y="7255176"/>
            <a:ext cx="641663" cy="641663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D495F100-BD78-4DF8-83D8-6A32C2B75F8E}"/>
              </a:ext>
            </a:extLst>
          </p:cNvPr>
          <p:cNvSpPr txBox="1"/>
          <p:nvPr/>
        </p:nvSpPr>
        <p:spPr>
          <a:xfrm>
            <a:off x="5689063" y="733908"/>
            <a:ext cx="50746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dirty="0">
                <a:solidFill>
                  <a:schemeClr val="bg1"/>
                </a:solidFill>
                <a:latin typeface="Copperplate Gothic Bold" panose="020E0705020206020404" pitchFamily="34" charset="0"/>
              </a:rPr>
              <a:t>Sumário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CD52056B-08D9-47AA-9A91-990E8FEB699F}"/>
              </a:ext>
            </a:extLst>
          </p:cNvPr>
          <p:cNvSpPr txBox="1"/>
          <p:nvPr/>
        </p:nvSpPr>
        <p:spPr>
          <a:xfrm>
            <a:off x="6660501" y="3818340"/>
            <a:ext cx="57603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</a:rPr>
              <a:t>2 - Especificações da Ferramenta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451BDDC5-BC35-4426-8E68-EC68C1A4FE49}"/>
              </a:ext>
            </a:extLst>
          </p:cNvPr>
          <p:cNvSpPr txBox="1"/>
          <p:nvPr/>
        </p:nvSpPr>
        <p:spPr>
          <a:xfrm>
            <a:off x="6660503" y="4679341"/>
            <a:ext cx="44672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</a:rPr>
              <a:t>3 - Desenhos e Cotas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179219A2-264C-4E9C-9C47-D3CF88843BDC}"/>
              </a:ext>
            </a:extLst>
          </p:cNvPr>
          <p:cNvSpPr txBox="1"/>
          <p:nvPr/>
        </p:nvSpPr>
        <p:spPr>
          <a:xfrm>
            <a:off x="6660501" y="5580494"/>
            <a:ext cx="523875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</a:rPr>
              <a:t>4 - Materiais e Especificações</a:t>
            </a:r>
          </a:p>
          <a:p>
            <a:endParaRPr lang="pt-BR" sz="3200" b="1" dirty="0">
              <a:solidFill>
                <a:schemeClr val="bg1"/>
              </a:solidFill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9C742701-2DD8-478A-81AD-6A5222868654}"/>
              </a:ext>
            </a:extLst>
          </p:cNvPr>
          <p:cNvSpPr txBox="1"/>
          <p:nvPr/>
        </p:nvSpPr>
        <p:spPr>
          <a:xfrm>
            <a:off x="6660501" y="6429095"/>
            <a:ext cx="54207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</a:rPr>
              <a:t>5 - Desenvolvimento Analítico </a:t>
            </a:r>
          </a:p>
          <a:p>
            <a:endParaRPr lang="pt-BR" sz="3200" b="1" dirty="0">
              <a:solidFill>
                <a:schemeClr val="bg1"/>
              </a:solidFill>
            </a:endParaRP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54CED333-72DE-4B2D-BAB9-919DBB84A265}"/>
              </a:ext>
            </a:extLst>
          </p:cNvPr>
          <p:cNvSpPr txBox="1"/>
          <p:nvPr/>
        </p:nvSpPr>
        <p:spPr>
          <a:xfrm>
            <a:off x="6660503" y="7295865"/>
            <a:ext cx="44672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</a:rPr>
              <a:t>6 - Evolução do Projeto</a:t>
            </a:r>
          </a:p>
          <a:p>
            <a:endParaRPr lang="pt-BR" sz="3200" b="1" dirty="0">
              <a:solidFill>
                <a:schemeClr val="bg1"/>
              </a:solidFill>
            </a:endParaRP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02B6FFC9-3E56-4D1C-A8F4-10DBAA4DB574}"/>
              </a:ext>
            </a:extLst>
          </p:cNvPr>
          <p:cNvSpPr txBox="1"/>
          <p:nvPr/>
        </p:nvSpPr>
        <p:spPr>
          <a:xfrm>
            <a:off x="6660503" y="8166959"/>
            <a:ext cx="44672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</a:rPr>
              <a:t>7 - Resultado Final</a:t>
            </a:r>
          </a:p>
          <a:p>
            <a:endParaRPr lang="pt-BR" sz="3200" b="1" dirty="0">
              <a:solidFill>
                <a:schemeClr val="bg1"/>
              </a:solidFill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6DC168D2-5DCF-43FD-B261-9D8AFB369E88}"/>
              </a:ext>
            </a:extLst>
          </p:cNvPr>
          <p:cNvSpPr txBox="1"/>
          <p:nvPr/>
        </p:nvSpPr>
        <p:spPr>
          <a:xfrm>
            <a:off x="6660503" y="9014483"/>
            <a:ext cx="44672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</a:rPr>
              <a:t>8 - Conclusão</a:t>
            </a:r>
          </a:p>
          <a:p>
            <a:endParaRPr lang="pt-BR" sz="3200" b="1" dirty="0">
              <a:solidFill>
                <a:schemeClr val="bg1"/>
              </a:solidFill>
            </a:endParaRP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F46D3340-D992-4F20-A8CB-E2F3910E02B2}"/>
              </a:ext>
            </a:extLst>
          </p:cNvPr>
          <p:cNvSpPr txBox="1"/>
          <p:nvPr/>
        </p:nvSpPr>
        <p:spPr>
          <a:xfrm>
            <a:off x="6660503" y="2963970"/>
            <a:ext cx="44672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</a:rPr>
              <a:t>1 - Projeto Integrador</a:t>
            </a:r>
          </a:p>
        </p:txBody>
      </p:sp>
      <p:pic>
        <p:nvPicPr>
          <p:cNvPr id="40" name="Imagem 39">
            <a:extLst>
              <a:ext uri="{FF2B5EF4-FFF2-40B4-BE49-F238E27FC236}">
                <a16:creationId xmlns:a16="http://schemas.microsoft.com/office/drawing/2014/main" id="{E11E34C8-E172-41CD-B1C6-69B3108418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7481" y="5569452"/>
            <a:ext cx="681987" cy="681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457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2252A52-2460-4937-860C-717CBB2E3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FCF578B7-3491-4AA1-BD01-AA37E8FFD633}"/>
              </a:ext>
            </a:extLst>
          </p:cNvPr>
          <p:cNvSpPr txBox="1"/>
          <p:nvPr/>
        </p:nvSpPr>
        <p:spPr>
          <a:xfrm>
            <a:off x="666750" y="4933950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</a:t>
            </a:r>
            <a:r>
              <a:rPr lang="pt-BR" sz="3200" dirty="0">
                <a:solidFill>
                  <a:schemeClr val="bg1"/>
                </a:solidFill>
              </a:rPr>
              <a:t>Necessidades do Cliente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C3855DF-096A-48D4-9CC1-565DC59DFC07}"/>
              </a:ext>
            </a:extLst>
          </p:cNvPr>
          <p:cNvSpPr txBox="1"/>
          <p:nvPr/>
        </p:nvSpPr>
        <p:spPr>
          <a:xfrm>
            <a:off x="666750" y="5715000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</a:t>
            </a:r>
            <a:r>
              <a:rPr lang="pt-BR" sz="3200" dirty="0">
                <a:solidFill>
                  <a:schemeClr val="bg1"/>
                </a:solidFill>
              </a:rPr>
              <a:t>Ferramenta Proposta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ED9AC3E-6F93-4320-BC84-364E5AD9D44E}"/>
              </a:ext>
            </a:extLst>
          </p:cNvPr>
          <p:cNvSpPr txBox="1"/>
          <p:nvPr/>
        </p:nvSpPr>
        <p:spPr>
          <a:xfrm>
            <a:off x="666750" y="4152900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FF0000"/>
                </a:solidFill>
                <a:effectLst/>
              </a:rPr>
              <a:t>• </a:t>
            </a:r>
            <a:r>
              <a:rPr lang="pt-BR" sz="3200" dirty="0">
                <a:solidFill>
                  <a:srgbClr val="FF0000"/>
                </a:solidFill>
              </a:rPr>
              <a:t>Objetivos do Projeto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73F5E561-D1DD-42E1-890E-14EAF4B9D8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0" y="1357312"/>
            <a:ext cx="2009775" cy="200977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6FB005B5-D996-470C-9F7F-ECBCBF4AB1DA}"/>
              </a:ext>
            </a:extLst>
          </p:cNvPr>
          <p:cNvSpPr txBox="1"/>
          <p:nvPr/>
        </p:nvSpPr>
        <p:spPr>
          <a:xfrm>
            <a:off x="6774913" y="391008"/>
            <a:ext cx="117416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  <a:latin typeface="Copperplate Gothic Bold" panose="020E0705020206020404" pitchFamily="34" charset="0"/>
              </a:rPr>
              <a:t>Projeto Integrador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75AC3882-67C2-47CE-A8E9-69354E574B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633" y="3337500"/>
            <a:ext cx="10532533" cy="5924550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2E3665F4-ACA0-4B78-ABE7-6A0243A8F35F}"/>
              </a:ext>
            </a:extLst>
          </p:cNvPr>
          <p:cNvSpPr txBox="1"/>
          <p:nvPr/>
        </p:nvSpPr>
        <p:spPr>
          <a:xfrm>
            <a:off x="7464618" y="3832651"/>
            <a:ext cx="13755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</a:rPr>
              <a:t>INICIAR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B6F7CEE1-6F3A-4618-80F9-B2C25D07D646}"/>
              </a:ext>
            </a:extLst>
          </p:cNvPr>
          <p:cNvSpPr txBox="1"/>
          <p:nvPr/>
        </p:nvSpPr>
        <p:spPr>
          <a:xfrm>
            <a:off x="9391650" y="4918501"/>
            <a:ext cx="15249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</a:rPr>
              <a:t>PLANEJAR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ADB5FF94-D47F-4757-AD80-8F5565E55E58}"/>
              </a:ext>
            </a:extLst>
          </p:cNvPr>
          <p:cNvSpPr txBox="1"/>
          <p:nvPr/>
        </p:nvSpPr>
        <p:spPr>
          <a:xfrm>
            <a:off x="11347373" y="5988337"/>
            <a:ext cx="1541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</a:rPr>
              <a:t>EXECUTAR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E1786F4A-6824-41CA-8763-3142E453AB48}"/>
              </a:ext>
            </a:extLst>
          </p:cNvPr>
          <p:cNvSpPr txBox="1"/>
          <p:nvPr/>
        </p:nvSpPr>
        <p:spPr>
          <a:xfrm>
            <a:off x="13179618" y="7090201"/>
            <a:ext cx="1888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</a:rPr>
              <a:t>CONTROLAR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CEDE5675-E725-4D55-8069-0CF6D520A667}"/>
              </a:ext>
            </a:extLst>
          </p:cNvPr>
          <p:cNvSpPr txBox="1"/>
          <p:nvPr/>
        </p:nvSpPr>
        <p:spPr>
          <a:xfrm>
            <a:off x="15413952" y="8233201"/>
            <a:ext cx="15405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</a:rPr>
              <a:t>FINALIZAR</a:t>
            </a:r>
          </a:p>
        </p:txBody>
      </p:sp>
    </p:spTree>
    <p:extLst>
      <p:ext uri="{BB962C8B-B14F-4D97-AF65-F5344CB8AC3E}">
        <p14:creationId xmlns:p14="http://schemas.microsoft.com/office/powerpoint/2010/main" val="2286016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2252A52-2460-4937-860C-717CBB2E3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FCF578B7-3491-4AA1-BD01-AA37E8FFD633}"/>
              </a:ext>
            </a:extLst>
          </p:cNvPr>
          <p:cNvSpPr txBox="1"/>
          <p:nvPr/>
        </p:nvSpPr>
        <p:spPr>
          <a:xfrm>
            <a:off x="666750" y="4933950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FF0000"/>
                </a:solidFill>
                <a:effectLst/>
              </a:rPr>
              <a:t>• </a:t>
            </a:r>
            <a:r>
              <a:rPr lang="pt-BR" sz="3200" dirty="0">
                <a:solidFill>
                  <a:srgbClr val="FF0000"/>
                </a:solidFill>
              </a:rPr>
              <a:t>Necessidades do Cliente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C3855DF-096A-48D4-9CC1-565DC59DFC07}"/>
              </a:ext>
            </a:extLst>
          </p:cNvPr>
          <p:cNvSpPr txBox="1"/>
          <p:nvPr/>
        </p:nvSpPr>
        <p:spPr>
          <a:xfrm>
            <a:off x="666750" y="5715000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</a:t>
            </a:r>
            <a:r>
              <a:rPr lang="pt-BR" sz="3200" dirty="0">
                <a:solidFill>
                  <a:schemeClr val="bg1"/>
                </a:solidFill>
              </a:rPr>
              <a:t>Ferramenta Proposta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ED9AC3E-6F93-4320-BC84-364E5AD9D44E}"/>
              </a:ext>
            </a:extLst>
          </p:cNvPr>
          <p:cNvSpPr txBox="1"/>
          <p:nvPr/>
        </p:nvSpPr>
        <p:spPr>
          <a:xfrm>
            <a:off x="666750" y="4152900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</a:t>
            </a:r>
            <a:r>
              <a:rPr lang="pt-BR" sz="3200" dirty="0">
                <a:solidFill>
                  <a:schemeClr val="bg1"/>
                </a:solidFill>
              </a:rPr>
              <a:t>Objetivos do Projeto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73F5E561-D1DD-42E1-890E-14EAF4B9D8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0" y="1357312"/>
            <a:ext cx="2009775" cy="200977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6FB005B5-D996-470C-9F7F-ECBCBF4AB1DA}"/>
              </a:ext>
            </a:extLst>
          </p:cNvPr>
          <p:cNvSpPr txBox="1"/>
          <p:nvPr/>
        </p:nvSpPr>
        <p:spPr>
          <a:xfrm>
            <a:off x="6774913" y="391008"/>
            <a:ext cx="117416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  <a:latin typeface="Copperplate Gothic Bold" panose="020E0705020206020404" pitchFamily="34" charset="0"/>
              </a:rPr>
              <a:t>Projeto Integrador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B0BBAA1-B0B0-42B3-823E-CB5DEDEC8128}"/>
              </a:ext>
            </a:extLst>
          </p:cNvPr>
          <p:cNvSpPr txBox="1"/>
          <p:nvPr/>
        </p:nvSpPr>
        <p:spPr>
          <a:xfrm>
            <a:off x="6889996" y="2952571"/>
            <a:ext cx="105278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dirty="0"/>
              <a:t>Uma ferramenta para desmontagem e/ ou instalação do Cilindro do motor Turbo Hélice IO-360-N1A, da Aeronave </a:t>
            </a:r>
            <a:r>
              <a:rPr lang="pt-BR" sz="3600" b="0" i="0" dirty="0">
                <a:solidFill>
                  <a:srgbClr val="333333"/>
                </a:solidFill>
                <a:effectLst/>
              </a:rPr>
              <a:t>Embraer EMB-120 (Guri).</a:t>
            </a:r>
            <a:endParaRPr lang="pt-BR" sz="360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F9B2B8E2-D222-4825-860B-B6B9E4F58F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8556" y="5226337"/>
            <a:ext cx="6670685" cy="4005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223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2252A52-2460-4937-860C-717CBB2E3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FCF578B7-3491-4AA1-BD01-AA37E8FFD633}"/>
              </a:ext>
            </a:extLst>
          </p:cNvPr>
          <p:cNvSpPr txBox="1"/>
          <p:nvPr/>
        </p:nvSpPr>
        <p:spPr>
          <a:xfrm>
            <a:off x="666750" y="4933950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</a:t>
            </a:r>
            <a:r>
              <a:rPr lang="pt-BR" sz="3200" dirty="0">
                <a:solidFill>
                  <a:schemeClr val="bg1"/>
                </a:solidFill>
              </a:rPr>
              <a:t>Necessidades do Cliente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C3855DF-096A-48D4-9CC1-565DC59DFC07}"/>
              </a:ext>
            </a:extLst>
          </p:cNvPr>
          <p:cNvSpPr txBox="1"/>
          <p:nvPr/>
        </p:nvSpPr>
        <p:spPr>
          <a:xfrm>
            <a:off x="666750" y="5715000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FF0000"/>
                </a:solidFill>
                <a:effectLst/>
              </a:rPr>
              <a:t>• </a:t>
            </a:r>
            <a:r>
              <a:rPr lang="pt-BR" sz="3200" dirty="0">
                <a:solidFill>
                  <a:srgbClr val="FF0000"/>
                </a:solidFill>
              </a:rPr>
              <a:t>Ferramenta Proposta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ED9AC3E-6F93-4320-BC84-364E5AD9D44E}"/>
              </a:ext>
            </a:extLst>
          </p:cNvPr>
          <p:cNvSpPr txBox="1"/>
          <p:nvPr/>
        </p:nvSpPr>
        <p:spPr>
          <a:xfrm>
            <a:off x="666750" y="4152900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</a:t>
            </a:r>
            <a:r>
              <a:rPr lang="pt-BR" sz="3200" dirty="0">
                <a:solidFill>
                  <a:schemeClr val="bg1"/>
                </a:solidFill>
              </a:rPr>
              <a:t>Objetivos do Projeto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73F5E561-D1DD-42E1-890E-14EAF4B9D8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0" y="1357312"/>
            <a:ext cx="2009775" cy="200977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6FB005B5-D996-470C-9F7F-ECBCBF4AB1DA}"/>
              </a:ext>
            </a:extLst>
          </p:cNvPr>
          <p:cNvSpPr txBox="1"/>
          <p:nvPr/>
        </p:nvSpPr>
        <p:spPr>
          <a:xfrm>
            <a:off x="6774913" y="391008"/>
            <a:ext cx="117416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  <a:latin typeface="Copperplate Gothic Bold" panose="020E0705020206020404" pitchFamily="34" charset="0"/>
              </a:rPr>
              <a:t>Projeto Integrador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C0E392D-10D2-4FCA-986C-25BE320522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6550" y="3982531"/>
            <a:ext cx="6349206" cy="6349206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105BDA8A-5FFA-4C26-ACE2-225D4C8355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4237" y="4190663"/>
            <a:ext cx="4992163" cy="5705329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B802D203-7E92-4F4C-BAAC-B982E286EDCF}"/>
              </a:ext>
            </a:extLst>
          </p:cNvPr>
          <p:cNvSpPr txBox="1"/>
          <p:nvPr/>
        </p:nvSpPr>
        <p:spPr>
          <a:xfrm>
            <a:off x="7995982" y="2908969"/>
            <a:ext cx="785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/>
              <a:t>Soquete de Chave Fixa para </a:t>
            </a:r>
            <a:r>
              <a:rPr lang="pt-BR" sz="3600" dirty="0" err="1"/>
              <a:t>Torquímetro</a:t>
            </a:r>
            <a:r>
              <a:rPr lang="pt-BR" sz="3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24583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2252A52-2460-4937-860C-717CBB2E3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12729F88-E447-4CAF-8BE0-40842C25FFB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908263" y="6520566"/>
            <a:ext cx="7117983" cy="3253255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EDB43F58-646D-4476-A103-69F444248DF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908262" y="2538793"/>
            <a:ext cx="7117984" cy="3468594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5F4EB46A-E717-438E-82BE-96474E343A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195" y="1357312"/>
            <a:ext cx="2132752" cy="2132752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DB97CDE1-5969-4375-88B1-79EC26350442}"/>
              </a:ext>
            </a:extLst>
          </p:cNvPr>
          <p:cNvSpPr txBox="1"/>
          <p:nvPr/>
        </p:nvSpPr>
        <p:spPr>
          <a:xfrm>
            <a:off x="6908262" y="614874"/>
            <a:ext cx="117416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700" dirty="0">
                <a:solidFill>
                  <a:schemeClr val="bg1"/>
                </a:solidFill>
                <a:latin typeface="Copperplate Gothic Bold" panose="020E0705020206020404" pitchFamily="34" charset="0"/>
              </a:rPr>
              <a:t>Especificações da Ferramenta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FAD3CA50-30E2-45E5-BAB2-FD1DEA827F1C}"/>
              </a:ext>
            </a:extLst>
          </p:cNvPr>
          <p:cNvSpPr txBox="1"/>
          <p:nvPr/>
        </p:nvSpPr>
        <p:spPr>
          <a:xfrm>
            <a:off x="666750" y="5457046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Especificações Técnicas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468BB1EA-7A96-4377-847A-895D9298494C}"/>
              </a:ext>
            </a:extLst>
          </p:cNvPr>
          <p:cNvSpPr txBox="1"/>
          <p:nvPr/>
        </p:nvSpPr>
        <p:spPr>
          <a:xfrm>
            <a:off x="666750" y="6109119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Compatibilidade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E94611B1-E033-4E20-9F8F-AB8B0528F45C}"/>
              </a:ext>
            </a:extLst>
          </p:cNvPr>
          <p:cNvSpPr txBox="1"/>
          <p:nvPr/>
        </p:nvSpPr>
        <p:spPr>
          <a:xfrm>
            <a:off x="666750" y="4152900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FF0000"/>
                </a:solidFill>
                <a:effectLst/>
              </a:rPr>
              <a:t>• Funcionalidade</a:t>
            </a:r>
            <a:endParaRPr lang="pt-BR" sz="3200" dirty="0">
              <a:solidFill>
                <a:srgbClr val="FF0000"/>
              </a:solidFill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2356FE70-9279-4C92-A6A6-D701E4B8D2AE}"/>
              </a:ext>
            </a:extLst>
          </p:cNvPr>
          <p:cNvSpPr txBox="1"/>
          <p:nvPr/>
        </p:nvSpPr>
        <p:spPr>
          <a:xfrm>
            <a:off x="666750" y="4804973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Utilização</a:t>
            </a:r>
            <a:endParaRPr lang="pt-B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452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2252A52-2460-4937-860C-717CBB2E3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12729F88-E447-4CAF-8BE0-40842C25FFB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908263" y="6520566"/>
            <a:ext cx="7117983" cy="3253255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EDB43F58-646D-4476-A103-69F444248DF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908262" y="2538793"/>
            <a:ext cx="7117984" cy="3468594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E279C679-C5C1-4980-ABD8-03E575A384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2521" y="4763964"/>
            <a:ext cx="11435022" cy="7282640"/>
          </a:xfrm>
          <a:prstGeom prst="rect">
            <a:avLst/>
          </a:prstGeom>
        </p:spPr>
      </p:pic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927822D5-430D-49BD-99DB-F7E64E1F079C}"/>
              </a:ext>
            </a:extLst>
          </p:cNvPr>
          <p:cNvCxnSpPr>
            <a:cxnSpLocks/>
          </p:cNvCxnSpPr>
          <p:nvPr/>
        </p:nvCxnSpPr>
        <p:spPr>
          <a:xfrm flipH="1">
            <a:off x="12375612" y="4076700"/>
            <a:ext cx="2464338" cy="2847015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AF37C281-AF1B-424E-8DC9-E202A4338DD3}"/>
              </a:ext>
            </a:extLst>
          </p:cNvPr>
          <p:cNvCxnSpPr>
            <a:cxnSpLocks/>
          </p:cNvCxnSpPr>
          <p:nvPr/>
        </p:nvCxnSpPr>
        <p:spPr>
          <a:xfrm flipH="1">
            <a:off x="14421857" y="5937990"/>
            <a:ext cx="2418638" cy="3186960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Imagem 20">
            <a:extLst>
              <a:ext uri="{FF2B5EF4-FFF2-40B4-BE49-F238E27FC236}">
                <a16:creationId xmlns:a16="http://schemas.microsoft.com/office/drawing/2014/main" id="{5F4EB46A-E717-438E-82BE-96474E343A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195" y="1357312"/>
            <a:ext cx="2132752" cy="2132752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DB97CDE1-5969-4375-88B1-79EC26350442}"/>
              </a:ext>
            </a:extLst>
          </p:cNvPr>
          <p:cNvSpPr txBox="1"/>
          <p:nvPr/>
        </p:nvSpPr>
        <p:spPr>
          <a:xfrm>
            <a:off x="6908262" y="614874"/>
            <a:ext cx="117416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700" dirty="0">
                <a:solidFill>
                  <a:schemeClr val="bg1"/>
                </a:solidFill>
                <a:latin typeface="Copperplate Gothic Bold" panose="020E0705020206020404" pitchFamily="34" charset="0"/>
              </a:rPr>
              <a:t>Especificações da Ferramenta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8EC86D43-E679-4DEE-9A02-EB2AA20E418C}"/>
              </a:ext>
            </a:extLst>
          </p:cNvPr>
          <p:cNvSpPr txBox="1"/>
          <p:nvPr/>
        </p:nvSpPr>
        <p:spPr>
          <a:xfrm>
            <a:off x="14839950" y="2936131"/>
            <a:ext cx="7609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DC9E3CBE-BCFE-49C8-AB32-9FD963BEFD54}"/>
              </a:ext>
            </a:extLst>
          </p:cNvPr>
          <p:cNvSpPr txBox="1"/>
          <p:nvPr/>
        </p:nvSpPr>
        <p:spPr>
          <a:xfrm>
            <a:off x="16632581" y="4775940"/>
            <a:ext cx="7777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6ABD1705-A36B-4C74-B727-AAC4D6F3A0E8}"/>
              </a:ext>
            </a:extLst>
          </p:cNvPr>
          <p:cNvSpPr txBox="1"/>
          <p:nvPr/>
        </p:nvSpPr>
        <p:spPr>
          <a:xfrm>
            <a:off x="666750" y="5457046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Especificações Técnicas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1A60EE7A-9198-437E-8F2E-33E6415A8588}"/>
              </a:ext>
            </a:extLst>
          </p:cNvPr>
          <p:cNvSpPr txBox="1"/>
          <p:nvPr/>
        </p:nvSpPr>
        <p:spPr>
          <a:xfrm>
            <a:off x="666750" y="6109119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Compatibilidade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B2067586-B3AB-46B7-BACA-18A42892DAAF}"/>
              </a:ext>
            </a:extLst>
          </p:cNvPr>
          <p:cNvSpPr txBox="1"/>
          <p:nvPr/>
        </p:nvSpPr>
        <p:spPr>
          <a:xfrm>
            <a:off x="666750" y="4152900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FF0000"/>
                </a:solidFill>
                <a:effectLst/>
              </a:rPr>
              <a:t>• Funcionalidade</a:t>
            </a:r>
            <a:endParaRPr lang="pt-BR" sz="3200" dirty="0">
              <a:solidFill>
                <a:srgbClr val="FF0000"/>
              </a:solidFill>
            </a:endParaRP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5B89FD5B-4F49-470A-9B3A-D555520F8602}"/>
              </a:ext>
            </a:extLst>
          </p:cNvPr>
          <p:cNvSpPr txBox="1"/>
          <p:nvPr/>
        </p:nvSpPr>
        <p:spPr>
          <a:xfrm>
            <a:off x="666750" y="4804973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Utilização</a:t>
            </a:r>
            <a:endParaRPr lang="pt-B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5924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2252A52-2460-4937-860C-717CBB2E3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6FB005B5-D996-470C-9F7F-ECBCBF4AB1DA}"/>
              </a:ext>
            </a:extLst>
          </p:cNvPr>
          <p:cNvSpPr txBox="1"/>
          <p:nvPr/>
        </p:nvSpPr>
        <p:spPr>
          <a:xfrm>
            <a:off x="6908262" y="614874"/>
            <a:ext cx="117416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700" dirty="0">
                <a:solidFill>
                  <a:schemeClr val="bg1"/>
                </a:solidFill>
                <a:latin typeface="Copperplate Gothic Bold" panose="020E0705020206020404" pitchFamily="34" charset="0"/>
              </a:rPr>
              <a:t>Especificações da Ferramenta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ED69D2AF-D35C-435F-B139-8EBD7B283C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195" y="1357312"/>
            <a:ext cx="2132752" cy="2132752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0E0B1A37-C25C-4CF9-BAA8-12CBCEA7FF66}"/>
              </a:ext>
            </a:extLst>
          </p:cNvPr>
          <p:cNvSpPr txBox="1"/>
          <p:nvPr/>
        </p:nvSpPr>
        <p:spPr>
          <a:xfrm>
            <a:off x="7245240" y="3938010"/>
            <a:ext cx="36661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000" dirty="0">
                <a:solidFill>
                  <a:srgbClr val="133F81"/>
                </a:solidFill>
              </a:rPr>
              <a:t>Conjunto A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DDE3201F-B2E5-43EB-AA35-6D176E7E5BEB}"/>
              </a:ext>
            </a:extLst>
          </p:cNvPr>
          <p:cNvSpPr txBox="1"/>
          <p:nvPr/>
        </p:nvSpPr>
        <p:spPr>
          <a:xfrm>
            <a:off x="13423614" y="3938010"/>
            <a:ext cx="363894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000" dirty="0">
                <a:solidFill>
                  <a:srgbClr val="133F81"/>
                </a:solidFill>
              </a:rPr>
              <a:t>Conjunto B</a:t>
            </a:r>
          </a:p>
        </p:txBody>
      </p:sp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87E8507F-2807-482E-B5B4-3D98DCF3EDD7}"/>
              </a:ext>
            </a:extLst>
          </p:cNvPr>
          <p:cNvCxnSpPr>
            <a:cxnSpLocks/>
          </p:cNvCxnSpPr>
          <p:nvPr/>
        </p:nvCxnSpPr>
        <p:spPr>
          <a:xfrm>
            <a:off x="12188556" y="4953673"/>
            <a:ext cx="0" cy="47393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D3A6FEFE-6122-440C-AD73-A932837C7A21}"/>
              </a:ext>
            </a:extLst>
          </p:cNvPr>
          <p:cNvSpPr txBox="1"/>
          <p:nvPr/>
        </p:nvSpPr>
        <p:spPr>
          <a:xfrm>
            <a:off x="6832062" y="2178523"/>
            <a:ext cx="107129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/>
              <a:t>O torque dos conjuntos devem ser aplicados seguindo devidamente a sequência numérica destacada, vide o</a:t>
            </a:r>
          </a:p>
          <a:p>
            <a:pPr algn="ctr"/>
            <a:r>
              <a:rPr lang="pt-BR" sz="3200" dirty="0"/>
              <a:t> </a:t>
            </a:r>
            <a:r>
              <a:rPr lang="pt-BR" sz="3200" dirty="0" err="1"/>
              <a:t>Lycoming</a:t>
            </a:r>
            <a:r>
              <a:rPr lang="pt-BR" sz="3200" dirty="0"/>
              <a:t> </a:t>
            </a:r>
            <a:r>
              <a:rPr lang="pt-BR" sz="3200" dirty="0" err="1"/>
              <a:t>Maintenance</a:t>
            </a:r>
            <a:r>
              <a:rPr lang="pt-BR" sz="3200" dirty="0"/>
              <a:t> Manual pág. 151.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DCC6181-D6A8-4427-991D-A09124D556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6632" y="4953673"/>
            <a:ext cx="3903412" cy="4260069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2A02AF00-2004-4EBE-8F90-BDC13D1556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1380" y="4953673"/>
            <a:ext cx="3903412" cy="4260069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5D31D976-5BEE-489D-878E-B2E227D59A06}"/>
              </a:ext>
            </a:extLst>
          </p:cNvPr>
          <p:cNvSpPr txBox="1"/>
          <p:nvPr/>
        </p:nvSpPr>
        <p:spPr>
          <a:xfrm>
            <a:off x="10394003" y="5568375"/>
            <a:ext cx="5690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8C222320-D268-408E-9AC1-77C445D1D919}"/>
              </a:ext>
            </a:extLst>
          </p:cNvPr>
          <p:cNvSpPr txBox="1"/>
          <p:nvPr/>
        </p:nvSpPr>
        <p:spPr>
          <a:xfrm>
            <a:off x="10385478" y="7992185"/>
            <a:ext cx="5690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8F1B7151-3F0E-422C-8B33-51A0DB8F0FAD}"/>
              </a:ext>
            </a:extLst>
          </p:cNvPr>
          <p:cNvSpPr txBox="1"/>
          <p:nvPr/>
        </p:nvSpPr>
        <p:spPr>
          <a:xfrm>
            <a:off x="7395844" y="7972729"/>
            <a:ext cx="5690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23395799-415C-4F9B-A37E-318B34961A36}"/>
              </a:ext>
            </a:extLst>
          </p:cNvPr>
          <p:cNvSpPr txBox="1"/>
          <p:nvPr/>
        </p:nvSpPr>
        <p:spPr>
          <a:xfrm>
            <a:off x="7386116" y="5537572"/>
            <a:ext cx="5690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D8095F5F-AA38-44D9-881E-014A64A89DEB}"/>
              </a:ext>
            </a:extLst>
          </p:cNvPr>
          <p:cNvSpPr txBox="1"/>
          <p:nvPr/>
        </p:nvSpPr>
        <p:spPr>
          <a:xfrm>
            <a:off x="15575603" y="5040787"/>
            <a:ext cx="5690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CA3F4692-87E0-4AB0-9DCD-2594BA4D6D36}"/>
              </a:ext>
            </a:extLst>
          </p:cNvPr>
          <p:cNvSpPr txBox="1"/>
          <p:nvPr/>
        </p:nvSpPr>
        <p:spPr>
          <a:xfrm>
            <a:off x="15577710" y="8506092"/>
            <a:ext cx="5690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FD1C9BB2-4CD8-4658-8645-671856C15F4D}"/>
              </a:ext>
            </a:extLst>
          </p:cNvPr>
          <p:cNvSpPr txBox="1"/>
          <p:nvPr/>
        </p:nvSpPr>
        <p:spPr>
          <a:xfrm>
            <a:off x="14427509" y="8518534"/>
            <a:ext cx="5690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40B4A1BB-E9DB-457C-9AD5-4467285B8A3A}"/>
              </a:ext>
            </a:extLst>
          </p:cNvPr>
          <p:cNvSpPr txBox="1"/>
          <p:nvPr/>
        </p:nvSpPr>
        <p:spPr>
          <a:xfrm>
            <a:off x="14407148" y="5030753"/>
            <a:ext cx="5690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61" name="CaixaDeTexto 60">
            <a:extLst>
              <a:ext uri="{FF2B5EF4-FFF2-40B4-BE49-F238E27FC236}">
                <a16:creationId xmlns:a16="http://schemas.microsoft.com/office/drawing/2014/main" id="{6BE2C892-7E62-41FA-AE41-3CCD1FA56CC5}"/>
              </a:ext>
            </a:extLst>
          </p:cNvPr>
          <p:cNvSpPr txBox="1"/>
          <p:nvPr/>
        </p:nvSpPr>
        <p:spPr>
          <a:xfrm>
            <a:off x="6854908" y="9487460"/>
            <a:ext cx="45781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 For 1/2 in. </a:t>
            </a:r>
            <a:r>
              <a:rPr lang="pt-BR" dirty="0" err="1"/>
              <a:t>nuts</a:t>
            </a:r>
            <a:r>
              <a:rPr lang="pt-BR" dirty="0"/>
              <a:t>, 600 in.-</a:t>
            </a:r>
            <a:r>
              <a:rPr lang="pt-BR" dirty="0" err="1"/>
              <a:t>lb</a:t>
            </a:r>
            <a:r>
              <a:rPr lang="pt-BR" dirty="0"/>
              <a:t> (50 ft.-</a:t>
            </a:r>
            <a:r>
              <a:rPr lang="pt-BR" dirty="0" err="1"/>
              <a:t>lb</a:t>
            </a:r>
            <a:r>
              <a:rPr lang="pt-BR" dirty="0"/>
              <a:t>) (67.8 </a:t>
            </a:r>
            <a:r>
              <a:rPr lang="pt-BR" dirty="0" err="1"/>
              <a:t>Nm</a:t>
            </a:r>
            <a:r>
              <a:rPr lang="pt-BR" dirty="0"/>
              <a:t>)</a:t>
            </a:r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59C34744-BCAF-4D0B-B5F5-87ABDEF8FCC3}"/>
              </a:ext>
            </a:extLst>
          </p:cNvPr>
          <p:cNvSpPr txBox="1"/>
          <p:nvPr/>
        </p:nvSpPr>
        <p:spPr>
          <a:xfrm>
            <a:off x="12953996" y="9469413"/>
            <a:ext cx="4578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For 3/8 in. </a:t>
            </a:r>
            <a:r>
              <a:rPr lang="pt-BR" dirty="0" err="1"/>
              <a:t>nuts</a:t>
            </a:r>
            <a:r>
              <a:rPr lang="pt-BR" dirty="0"/>
              <a:t>, 300 in.-</a:t>
            </a:r>
            <a:r>
              <a:rPr lang="pt-BR" dirty="0" err="1"/>
              <a:t>lb</a:t>
            </a:r>
            <a:r>
              <a:rPr lang="pt-BR" dirty="0"/>
              <a:t> (25 ft.-</a:t>
            </a:r>
            <a:r>
              <a:rPr lang="pt-BR" dirty="0" err="1"/>
              <a:t>lb</a:t>
            </a:r>
            <a:r>
              <a:rPr lang="pt-BR" dirty="0"/>
              <a:t>) (33.9 </a:t>
            </a:r>
            <a:r>
              <a:rPr lang="pt-BR" dirty="0" err="1"/>
              <a:t>Nm</a:t>
            </a:r>
            <a:r>
              <a:rPr lang="pt-BR" dirty="0"/>
              <a:t>)</a:t>
            </a:r>
          </a:p>
        </p:txBody>
      </p: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2808EA5B-D186-4D5A-813A-172109C239B3}"/>
              </a:ext>
            </a:extLst>
          </p:cNvPr>
          <p:cNvSpPr txBox="1"/>
          <p:nvPr/>
        </p:nvSpPr>
        <p:spPr>
          <a:xfrm>
            <a:off x="666750" y="5457046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Especificações Técnicas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499D8177-DB7D-4B72-9365-69E2E431B87B}"/>
              </a:ext>
            </a:extLst>
          </p:cNvPr>
          <p:cNvSpPr txBox="1"/>
          <p:nvPr/>
        </p:nvSpPr>
        <p:spPr>
          <a:xfrm>
            <a:off x="666750" y="6109119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Compatibilidade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5DD524CA-BBC7-4E3D-B631-D71C26C59C3A}"/>
              </a:ext>
            </a:extLst>
          </p:cNvPr>
          <p:cNvSpPr txBox="1"/>
          <p:nvPr/>
        </p:nvSpPr>
        <p:spPr>
          <a:xfrm>
            <a:off x="666750" y="4152900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Funcionalidade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66" name="CaixaDeTexto 65">
            <a:extLst>
              <a:ext uri="{FF2B5EF4-FFF2-40B4-BE49-F238E27FC236}">
                <a16:creationId xmlns:a16="http://schemas.microsoft.com/office/drawing/2014/main" id="{6FAABDC2-C732-457E-80C2-403E89D37C15}"/>
              </a:ext>
            </a:extLst>
          </p:cNvPr>
          <p:cNvSpPr txBox="1"/>
          <p:nvPr/>
        </p:nvSpPr>
        <p:spPr>
          <a:xfrm>
            <a:off x="666750" y="4804973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FF0000"/>
                </a:solidFill>
                <a:effectLst/>
              </a:rPr>
              <a:t>• Utilização</a:t>
            </a:r>
            <a:endParaRPr lang="pt-BR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5479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2252A52-2460-4937-860C-717CBB2E3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6FB005B5-D996-470C-9F7F-ECBCBF4AB1DA}"/>
              </a:ext>
            </a:extLst>
          </p:cNvPr>
          <p:cNvSpPr txBox="1"/>
          <p:nvPr/>
        </p:nvSpPr>
        <p:spPr>
          <a:xfrm>
            <a:off x="6908262" y="614874"/>
            <a:ext cx="117416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700" dirty="0">
                <a:solidFill>
                  <a:schemeClr val="bg1"/>
                </a:solidFill>
                <a:latin typeface="Copperplate Gothic Bold" panose="020E0705020206020404" pitchFamily="34" charset="0"/>
              </a:rPr>
              <a:t>Especificações da Ferramenta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ED69D2AF-D35C-435F-B139-8EBD7B283C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195" y="1357312"/>
            <a:ext cx="2132752" cy="2132752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96AF2212-0457-4E83-969E-776CB5E4F1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7153" y="4714391"/>
            <a:ext cx="3579117" cy="4978643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D8DEA09D-EA12-426E-B2A6-48BD403DE2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606" y="4357555"/>
            <a:ext cx="4443293" cy="5352671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335D6C14-2B96-47CF-9F96-A811C4D78799}"/>
              </a:ext>
            </a:extLst>
          </p:cNvPr>
          <p:cNvSpPr txBox="1"/>
          <p:nvPr/>
        </p:nvSpPr>
        <p:spPr>
          <a:xfrm>
            <a:off x="7730002" y="3308686"/>
            <a:ext cx="26987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000" dirty="0">
                <a:solidFill>
                  <a:srgbClr val="133F81"/>
                </a:solidFill>
              </a:rPr>
              <a:t>Chave A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5B08E22F-4905-4DD8-A8D5-EBB2CE261617}"/>
              </a:ext>
            </a:extLst>
          </p:cNvPr>
          <p:cNvSpPr txBox="1"/>
          <p:nvPr/>
        </p:nvSpPr>
        <p:spPr>
          <a:xfrm>
            <a:off x="13366212" y="3327736"/>
            <a:ext cx="26987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000" dirty="0">
                <a:solidFill>
                  <a:srgbClr val="133F81"/>
                </a:solidFill>
              </a:rPr>
              <a:t>Chave B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C6244BD8-84DE-4422-BCBD-F2E853841007}"/>
              </a:ext>
            </a:extLst>
          </p:cNvPr>
          <p:cNvSpPr txBox="1"/>
          <p:nvPr/>
        </p:nvSpPr>
        <p:spPr>
          <a:xfrm>
            <a:off x="666750" y="5457046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FF0000"/>
                </a:solidFill>
                <a:effectLst/>
              </a:rPr>
              <a:t>• Especificações Técnicas</a:t>
            </a:r>
            <a:endParaRPr lang="pt-BR" sz="3200" dirty="0">
              <a:solidFill>
                <a:srgbClr val="FF0000"/>
              </a:solidFill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538AF763-F083-43F3-ADED-794FF13D97E5}"/>
              </a:ext>
            </a:extLst>
          </p:cNvPr>
          <p:cNvSpPr txBox="1"/>
          <p:nvPr/>
        </p:nvSpPr>
        <p:spPr>
          <a:xfrm>
            <a:off x="666750" y="6109119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Compatibilidade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FE3A3466-DCC2-402F-8721-6BF3B51F8805}"/>
              </a:ext>
            </a:extLst>
          </p:cNvPr>
          <p:cNvSpPr txBox="1"/>
          <p:nvPr/>
        </p:nvSpPr>
        <p:spPr>
          <a:xfrm>
            <a:off x="666750" y="4152900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Funcionalidade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BE46F14B-6FD4-4AAD-892B-B1B615A0E3FB}"/>
              </a:ext>
            </a:extLst>
          </p:cNvPr>
          <p:cNvSpPr txBox="1"/>
          <p:nvPr/>
        </p:nvSpPr>
        <p:spPr>
          <a:xfrm>
            <a:off x="666750" y="4804973"/>
            <a:ext cx="535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</a:rPr>
              <a:t>• Utilização</a:t>
            </a:r>
            <a:endParaRPr lang="pt-BR" sz="3200" dirty="0">
              <a:solidFill>
                <a:schemeClr val="bg1"/>
              </a:solidFill>
            </a:endParaRPr>
          </a:p>
        </p:txBody>
      </p: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6F8416CB-7C4C-4FFC-98B4-B9283271FF9D}"/>
              </a:ext>
            </a:extLst>
          </p:cNvPr>
          <p:cNvCxnSpPr>
            <a:cxnSpLocks/>
          </p:cNvCxnSpPr>
          <p:nvPr/>
        </p:nvCxnSpPr>
        <p:spPr>
          <a:xfrm>
            <a:off x="12188556" y="4953673"/>
            <a:ext cx="0" cy="47393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CEF9CD49-E535-46E5-AC0E-BC09D940767D}"/>
              </a:ext>
            </a:extLst>
          </p:cNvPr>
          <p:cNvSpPr txBox="1"/>
          <p:nvPr/>
        </p:nvSpPr>
        <p:spPr>
          <a:xfrm>
            <a:off x="9215904" y="4543363"/>
            <a:ext cx="3353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“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98F55EA1-0E93-446F-A028-92486B4D2873}"/>
              </a:ext>
            </a:extLst>
          </p:cNvPr>
          <p:cNvSpPr txBox="1"/>
          <p:nvPr/>
        </p:nvSpPr>
        <p:spPr>
          <a:xfrm>
            <a:off x="14892648" y="4761738"/>
            <a:ext cx="3353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“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0FD55883-8106-496E-BED8-0814EA9DA44A}"/>
              </a:ext>
            </a:extLst>
          </p:cNvPr>
          <p:cNvSpPr txBox="1"/>
          <p:nvPr/>
        </p:nvSpPr>
        <p:spPr>
          <a:xfrm rot="16200000">
            <a:off x="10763968" y="7956321"/>
            <a:ext cx="3353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“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C2AB0CAE-D367-4F81-A875-0EDCD3D89C5F}"/>
              </a:ext>
            </a:extLst>
          </p:cNvPr>
          <p:cNvSpPr txBox="1"/>
          <p:nvPr/>
        </p:nvSpPr>
        <p:spPr>
          <a:xfrm rot="16200000">
            <a:off x="16005726" y="7968714"/>
            <a:ext cx="3353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“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E726F0AA-437B-4AD1-B4CE-D4462A29145C}"/>
              </a:ext>
            </a:extLst>
          </p:cNvPr>
          <p:cNvSpPr txBox="1"/>
          <p:nvPr/>
        </p:nvSpPr>
        <p:spPr>
          <a:xfrm>
            <a:off x="8123690" y="9589911"/>
            <a:ext cx="11013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/>
              <a:t>Peso: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ADA052E0-188D-44A2-A9BD-8E608484CC1B}"/>
              </a:ext>
            </a:extLst>
          </p:cNvPr>
          <p:cNvSpPr txBox="1"/>
          <p:nvPr/>
        </p:nvSpPr>
        <p:spPr>
          <a:xfrm>
            <a:off x="13791256" y="9588648"/>
            <a:ext cx="11013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/>
              <a:t>Peso:</a:t>
            </a:r>
          </a:p>
        </p:txBody>
      </p:sp>
    </p:spTree>
    <p:extLst>
      <p:ext uri="{BB962C8B-B14F-4D97-AF65-F5344CB8AC3E}">
        <p14:creationId xmlns:p14="http://schemas.microsoft.com/office/powerpoint/2010/main" val="423757288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2376</TotalTime>
  <Words>598</Words>
  <Application>Microsoft Office PowerPoint</Application>
  <PresentationFormat>Personalizar</PresentationFormat>
  <Paragraphs>182</Paragraphs>
  <Slides>17</Slides>
  <Notes>0</Notes>
  <HiddenSlides>0</HiddenSlides>
  <MMClips>0</MMClips>
  <ScaleCrop>false</ScaleCrop>
  <HeadingPairs>
    <vt:vector size="8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Copperplate Gothic Bold</vt:lpstr>
      <vt:lpstr>Tema do Office</vt:lpstr>
      <vt:lpstr>Adobe Photoshop Image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RICARDO DONIZETI DOS SANTOS</dc:creator>
  <cp:lastModifiedBy>RICARDO DONIZETI DOS SANTOS</cp:lastModifiedBy>
  <cp:revision>78</cp:revision>
  <dcterms:created xsi:type="dcterms:W3CDTF">2020-06-29T15:04:29Z</dcterms:created>
  <dcterms:modified xsi:type="dcterms:W3CDTF">2020-07-06T00:29:17Z</dcterms:modified>
</cp:coreProperties>
</file>

<file path=docProps/thumbnail.jpeg>
</file>